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39a04f4d-b3f5-25fe-19d4-d288a80dc949}">
          <p14:sldIdLst>
            <p14:sldId id="256"/>
            <p14:sldId id="257"/>
            <p14:sldId id="258"/>
            <p14:sldId id="259"/>
            <p14:sldId id="260"/>
          </p14:sldIdLst>
        </p14:section>
        <p14:section name="Market Entry" id="{846a7231-37ca-c81a-2a1e-0cfb1d9316f4}">
          <p14:sldIdLst>
            <p14:sldId id="261"/>
            <p14:sldId id="262"/>
          </p14:sldIdLst>
        </p14:section>
        <p14:section name="Investor Relations" id="{2c272ec7-9fb1-e0d0-84fd-e9c380af2f44}">
          <p14:sldIdLst>
            <p14:sldId id="263"/>
            <p14:sldId id="264"/>
          </p14:sldIdLst>
        </p14:section>
        <p14:section name="PMO" id="{29cd3f8b-4ed2-1980-0821-6df0192725d0}">
          <p14:sldIdLst>
            <p14:sldId id="265"/>
            <p14:sldId id="266"/>
            <p14:sldId id="267"/>
          </p14:sldIdLst>
        </p14:section>
        <p14:section name="Working with TNL Africa" id="{0a9cf350-96bf-d770-bdd2-764b23e36123}">
          <p14:sldIdLst>
            <p14:sldId id="268"/>
            <p14:sldId id="269"/>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TNL Africa is a regional partner for international companies, investors and corporate clients in East and Central Africa. This deck brings together our three service areas: market entry and business support, investor relations and investment assessment, and our Project Management Office.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service areas can be used on their own or together. A typical journey: we help a company or investor assess and enter a market, and our PMO then controls delivery of the projects that follow — with the same team and the same Africa Desk throughout.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credentials: ten countries, fifteen sectors of hands-on experience, three service areas and a dedicated Africa Desk with a named consultant.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core footprint covers ten markets from the Horn of Africa to Mozambique. Every engagement starts with three questions: where to enter, who to work with, and how to operate.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Fifteen sectors of hands-on experience. The people supporting your market entry, assessing your investment or running your project controls have worked inside construction sites, camps, energy plants, clinics and supply chains in the region.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core services that can be used individually or combined, depending on where you are in your market entry journey. Our launch workplan moves through four stages: assess, establish, mobilize and launch.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project we track is captured in a consistent record, then turned into a prioritized, evidence-backed pipeline for you — feeding business development and, for investors, the assessment work on the next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the investor is buying into a company, backing a project or funding a development, TNL applies the same discipline: verify the market, verify the counterparties, verify the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steps take an opportunity from first screen to a board-ready recommendation. Each assignment defines evidence sources, verification limits and any specialist advice required. The link to our PMO is the differentiator: the team that assessed the investment can then control its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core proposition. Clients usually manage these functions in separate systems and teams. The PMO consolidates them into twelve service categories under four pillars and runs them from one office. Access control is not a separate department; it is a system-wide capability.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twelve PMO service categories consolidate overlapping functions from three ERP reference models. Implementation is phased: core services first (project management, finance, HR, procurement, inventory, reporting), then control and specialized modules.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seven controls are where generic ERP setups usually fall short on project-based work. TNL Africa brings them as standard, drawing on construction and civil works, camps, modular construction and oil and gas support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three service areas are delivered through the Africa Desk, with a commercial model that fits the client. Most clients start with a fixed assignment — such as a market or investment assessment — and move to a monthly retainer.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Omri leads TNL Africa; Paul brings construction, manufacturing and EV experience; Ruth covers partnerships, procurement and logistics; Rotem brings market research, strategy and cross-cultural communication.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proposing an introductory call. Ask the client to share their target market, the investment they are considering or the projects their PMO would cover, then follow up with a tailored proposal. Leave contact details on screen during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NL Cover">
    <p:bg>
      <p:bgPr>
        <a:solidFill>
          <a:srgbClr val="1E2440"/>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NL Light">
    <p:bg>
      <p:bgPr>
        <a:solidFill>
          <a:srgbClr val="F5F2EC"/>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457200" y="329184"/>
            <a:ext cx="8229600" cy="219456"/>
          </a:xfrm>
          <a:prstGeom prst="rect">
            <a:avLst/>
          </a:prstGeom>
          <a:noFill/>
          <a:ln/>
        </p:spPr>
        <p:txBody>
          <a:bodyPr wrap="square" rtlCol="0"/>
          <a:lstStyle>
            <a:lvl1pPr indent="0" marL="0">
              <a:buNone/>
              <a:defRPr lang="en-US" sz="850" b="1" spc="200" kern="0" dirty="0">
                <a:solidFill>
                  <a:schemeClr val="accent2"/>
                </a:solidFill>
              </a:defRPr>
            </a:lvl1pPr>
          </a:lstStyle>
          <a:p>
            <a:pPr indent="0" marL="0">
              <a:buNone/>
            </a:pPr>
            <a:endParaRPr lang="en-US" sz="850" dirty="0"/>
          </a:p>
        </p:txBody>
      </p:sp>
      <p:sp>
        <p:nvSpPr>
          <p:cNvPr id="3" name="Text 0"/>
          <p:cNvSpPr/>
          <p:nvPr>
            <p:ph idx="101" type="title" hasCustomPrompt="1"/>
          </p:nvPr>
        </p:nvSpPr>
        <p:spPr>
          <a:xfrm>
            <a:off x="457200" y="548640"/>
            <a:ext cx="8229600" cy="502920"/>
          </a:xfrm>
          <a:prstGeom prst="rect">
            <a:avLst/>
          </a:prstGeom>
          <a:noFill/>
          <a:ln/>
        </p:spPr>
        <p:txBody>
          <a:bodyPr wrap="square" rtlCol="0"/>
          <a:lstStyle>
            <a:lvl1pPr algn="l" indent="0" marL="0">
              <a:buNone/>
              <a:defRPr lang="en-US" sz="2400" dirty="0">
                <a:solidFill>
                  <a:schemeClr val="tx1"/>
                </a:solidFill>
              </a:defRPr>
            </a:lvl1pPr>
          </a:lstStyle>
          <a:p>
            <a:pPr algn="l" indent="0" marL="0">
              <a:buNone/>
            </a:pPr>
            <a:endParaRPr lang="en-US" sz="2400" dirty="0"/>
          </a:p>
        </p:txBody>
      </p:sp>
      <p:sp>
        <p:nvSpPr>
          <p:cNvPr id="4" name="Text 0"/>
          <p:cNvSpPr/>
          <p:nvPr/>
        </p:nvSpPr>
        <p:spPr>
          <a:xfrm>
            <a:off x="457200" y="4754880"/>
            <a:ext cx="4572000" cy="228600"/>
          </a:xfrm>
          <a:prstGeom prst="rect">
            <a:avLst/>
          </a:prstGeom>
          <a:noFill/>
          <a:ln/>
        </p:spPr>
        <p:txBody>
          <a:bodyPr wrap="square" lIns="0" tIns="0" rIns="0" bIns="0" rtlCol="0" anchor="ctr"/>
          <a:lstStyle/>
          <a:p>
            <a:pPr indent="0" marL="0">
              <a:buNone/>
            </a:pPr>
            <a:r>
              <a:rPr lang="en-US" sz="750" spc="200" kern="0" dirty="0">
                <a:solidFill>
                  <a:schemeClr val="tx2"/>
                </a:solidFill>
              </a:rPr>
              <a:t>TNL AFRICA  ·  SERVICES OVERVIEW</a:t>
            </a:r>
            <a:endParaRPr lang="en-US" sz="7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NL Dark">
    <p:bg>
      <p:bgPr>
        <a:solidFill>
          <a:srgbClr val="1E2440"/>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457200" y="329184"/>
            <a:ext cx="8229600" cy="219456"/>
          </a:xfrm>
          <a:prstGeom prst="rect">
            <a:avLst/>
          </a:prstGeom>
          <a:noFill/>
          <a:ln/>
        </p:spPr>
        <p:txBody>
          <a:bodyPr wrap="square" rtlCol="0"/>
          <a:lstStyle>
            <a:lvl1pPr indent="0" marL="0">
              <a:buNone/>
              <a:defRPr lang="en-US" sz="850" b="1" spc="200" kern="0" dirty="0">
                <a:solidFill>
                  <a:schemeClr val="accent1"/>
                </a:solidFill>
              </a:defRPr>
            </a:lvl1pPr>
          </a:lstStyle>
          <a:p>
            <a:pPr indent="0" marL="0">
              <a:buNone/>
            </a:pPr>
            <a:endParaRPr lang="en-US" sz="850" dirty="0"/>
          </a:p>
        </p:txBody>
      </p:sp>
      <p:sp>
        <p:nvSpPr>
          <p:cNvPr id="3" name="Text 0"/>
          <p:cNvSpPr/>
          <p:nvPr>
            <p:ph idx="101" type="title" hasCustomPrompt="1"/>
          </p:nvPr>
        </p:nvSpPr>
        <p:spPr>
          <a:xfrm>
            <a:off x="457200" y="548640"/>
            <a:ext cx="8229600" cy="502920"/>
          </a:xfrm>
          <a:prstGeom prst="rect">
            <a:avLst/>
          </a:prstGeom>
          <a:noFill/>
          <a:ln/>
        </p:spPr>
        <p:txBody>
          <a:bodyPr wrap="square" rtlCol="0"/>
          <a:lstStyle>
            <a:lvl1pPr algn="l" indent="0" marL="0">
              <a:buNone/>
              <a:defRPr lang="en-US" sz="2400" dirty="0">
                <a:solidFill>
                  <a:schemeClr val="bg1"/>
                </a:solidFill>
              </a:defRPr>
            </a:lvl1pPr>
          </a:lstStyle>
          <a:p>
            <a:pPr algn="l" indent="0" marL="0">
              <a:buNone/>
            </a:pPr>
            <a:endParaRPr lang="en-US" sz="2400" dirty="0"/>
          </a:p>
        </p:txBody>
      </p:sp>
      <p:sp>
        <p:nvSpPr>
          <p:cNvPr id="4" name="Text 0"/>
          <p:cNvSpPr/>
          <p:nvPr/>
        </p:nvSpPr>
        <p:spPr>
          <a:xfrm>
            <a:off x="457200" y="4754880"/>
            <a:ext cx="4572000" cy="228600"/>
          </a:xfrm>
          <a:prstGeom prst="rect">
            <a:avLst/>
          </a:prstGeom>
          <a:noFill/>
          <a:ln/>
        </p:spPr>
        <p:txBody>
          <a:bodyPr wrap="square" lIns="0" tIns="0" rIns="0" bIns="0" rtlCol="0" anchor="ctr"/>
          <a:lstStyle/>
          <a:p>
            <a:pPr indent="0" marL="0">
              <a:buNone/>
            </a:pPr>
            <a:r>
              <a:rPr lang="en-US" sz="750" spc="200" kern="0" dirty="0">
                <a:solidFill>
                  <a:schemeClr val="accent4"/>
                </a:solidFill>
              </a:rPr>
              <a:t>TNL AFRICA  ·  SERVICES OVERVIEW</a:t>
            </a:r>
            <a:endParaRPr lang="en-US" sz="7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chemeClr val="accent4"/>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jpeg"/><Relationship Id="rId4" Type="http://schemas.openxmlformats.org/officeDocument/2006/relationships/image" Target="../media/image-2-4.png"/><Relationship Id="rId5" Type="http://schemas.openxmlformats.org/officeDocument/2006/relationships/image" Target="../media/image-2-5.jpeg"/><Relationship Id="rId6" Type="http://schemas.openxmlformats.org/officeDocument/2006/relationships/image" Target="../media/image-2-6.png"/><Relationship Id="rId7" Type="http://schemas.openxmlformats.org/officeDocument/2006/relationships/slideLayout" Target="../slideLayouts/slideLayout3.xml"/><Relationship Id="rId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3.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jpeg"/><Relationship Id="rId3" Type="http://schemas.openxmlformats.org/officeDocument/2006/relationships/image" Target="../media/image-5-3.jpeg"/><Relationship Id="rId4" Type="http://schemas.openxmlformats.org/officeDocument/2006/relationships/image" Target="../media/image-5-4.jpeg"/><Relationship Id="rId5" Type="http://schemas.openxmlformats.org/officeDocument/2006/relationships/image" Target="../media/image-5-5.jpeg"/><Relationship Id="rId6" Type="http://schemas.openxmlformats.org/officeDocument/2006/relationships/image" Target="../media/image-5-6.jpeg"/><Relationship Id="rId7" Type="http://schemas.openxmlformats.org/officeDocument/2006/relationships/image" Target="../media/image-5-7.jpeg"/><Relationship Id="rId8" Type="http://schemas.openxmlformats.org/officeDocument/2006/relationships/image" Target="../media/image-5-8.jpeg"/><Relationship Id="rId9" Type="http://schemas.openxmlformats.org/officeDocument/2006/relationships/image" Target="../media/image-5-9.jpeg"/><Relationship Id="rId10" Type="http://schemas.openxmlformats.org/officeDocument/2006/relationships/slideLayout" Target="../slideLayouts/slideLayout3.xml"/><Relationship Id="rId11"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3.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slideLayout" Target="../slideLayouts/slideLayout3.xml"/><Relationship Id="rId11"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jpeg"/><Relationship Id="rId3" Type="http://schemas.openxmlformats.org/officeDocument/2006/relationships/image" Target="../media/image-8-3.jpe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slideLayout" Target="../slideLayouts/slideLayout4.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slideLayout" Target="../slideLayouts/slideLayout3.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3.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2.xml"/><Relationship Id="rId7"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Cover photo" descr="Excavator and site crew silhouetted at sunset">    </p:cNvPr>
          <p:cNvPicPr>
            <a:picLocks noChangeAspect="1"/>
          </p:cNvPicPr>
          <p:nvPr/>
        </p:nvPicPr>
        <p:blipFill>
          <a:blip r:embed="rId1"/>
          <a:stretch>
            <a:fillRect/>
          </a:stretch>
        </p:blipFill>
        <p:spPr>
          <a:xfrm>
            <a:off x="5120640" y="0"/>
            <a:ext cx="4023360" cy="5143500"/>
          </a:xfrm>
          <a:prstGeom prst="rect">
            <a:avLst/>
          </a:prstGeom>
        </p:spPr>
      </p:pic>
      <p:pic>
        <p:nvPicPr>
          <p:cNvPr id="3" name="Logo" descr="TNL Africa logo">    </p:cNvPr>
          <p:cNvPicPr>
            <a:picLocks noChangeAspect="1"/>
          </p:cNvPicPr>
          <p:nvPr/>
        </p:nvPicPr>
        <p:blipFill>
          <a:blip r:embed="rId2"/>
          <a:stretch>
            <a:fillRect/>
          </a:stretch>
        </p:blipFill>
        <p:spPr>
          <a:xfrm>
            <a:off x="384048" y="365760"/>
            <a:ext cx="1463040" cy="768096"/>
          </a:xfrm>
          <a:prstGeom prst="rect">
            <a:avLst/>
          </a:prstGeom>
        </p:spPr>
      </p:pic>
      <p:sp>
        <p:nvSpPr>
          <p:cNvPr id="4" name="Eyebrow"/>
          <p:cNvSpPr txBox="1"/>
          <p:nvPr/>
        </p:nvSpPr>
        <p:spPr>
          <a:xfrm>
            <a:off x="457200" y="1572768"/>
            <a:ext cx="4389120" cy="228600"/>
          </a:xfrm>
          <a:prstGeom prst="rect">
            <a:avLst/>
          </a:prstGeom>
          <a:noFill/>
          <a:ln/>
        </p:spPr>
        <p:txBody>
          <a:bodyPr wrap="square" lIns="0" tIns="0" rIns="0" bIns="0" rtlCol="0" anchor="t"/>
          <a:lstStyle/>
          <a:p>
            <a:pPr indent="0" marL="0">
              <a:buNone/>
            </a:pPr>
            <a:r>
              <a:rPr lang="en-US" sz="850" b="1" spc="200" kern="0" dirty="0">
                <a:solidFill>
                  <a:schemeClr val="accent1"/>
                </a:solidFill>
              </a:rPr>
              <a:t>TNL AFRICA  ·  CORPORATE SERVICES</a:t>
            </a:r>
            <a:endParaRPr lang="en-US" sz="850" dirty="0"/>
          </a:p>
        </p:txBody>
      </p:sp>
      <p:sp>
        <p:nvSpPr>
          <p:cNvPr id="5" name="Title"/>
          <p:cNvSpPr txBox="1"/>
          <p:nvPr/>
        </p:nvSpPr>
        <p:spPr>
          <a:xfrm>
            <a:off x="457200" y="1847088"/>
            <a:ext cx="4389120" cy="1051560"/>
          </a:xfrm>
          <a:prstGeom prst="rect">
            <a:avLst/>
          </a:prstGeom>
          <a:noFill/>
          <a:ln/>
        </p:spPr>
        <p:txBody>
          <a:bodyPr wrap="square" lIns="0" tIns="0" rIns="0" bIns="0" rtlCol="0" anchor="t"/>
          <a:lstStyle/>
          <a:p>
            <a:pPr indent="0" marL="0">
              <a:buNone/>
            </a:pPr>
            <a:r>
              <a:rPr lang="en-US" sz="3200" dirty="0">
                <a:solidFill>
                  <a:schemeClr val="bg1"/>
                </a:solidFill>
                <a:latin typeface="Lora" pitchFamily="34" charset="0"/>
                <a:ea typeface="Lora" pitchFamily="34" charset="-122"/>
                <a:cs typeface="Lora" pitchFamily="34" charset="-120"/>
              </a:rPr>
              <a:t>Your partner in East &amp; Central Africa</a:t>
            </a:r>
            <a:endParaRPr lang="en-US" sz="3200" dirty="0"/>
          </a:p>
        </p:txBody>
      </p:sp>
      <p:sp>
        <p:nvSpPr>
          <p:cNvPr id="6" name="Subtitle"/>
          <p:cNvSpPr txBox="1"/>
          <p:nvPr/>
        </p:nvSpPr>
        <p:spPr>
          <a:xfrm>
            <a:off x="457200" y="2971800"/>
            <a:ext cx="4206240" cy="640080"/>
          </a:xfrm>
          <a:prstGeom prst="rect">
            <a:avLst/>
          </a:prstGeom>
          <a:noFill/>
          <a:ln/>
        </p:spPr>
        <p:txBody>
          <a:bodyPr wrap="square" lIns="0" tIns="0" rIns="0" bIns="0" rtlCol="0" anchor="t"/>
          <a:lstStyle/>
          <a:p>
            <a:pPr indent="0" marL="0">
              <a:buNone/>
            </a:pPr>
            <a:r>
              <a:rPr lang="en-US" sz="1200" dirty="0">
                <a:solidFill>
                  <a:schemeClr val="accent4"/>
                </a:solidFill>
              </a:rPr>
              <a:t>Market entry, investor relations and project management, delivered by one regional team on the ground.</a:t>
            </a:r>
            <a:endParaRPr lang="en-US" sz="1200" dirty="0"/>
          </a:p>
        </p:txBody>
      </p:sp>
      <p:sp>
        <p:nvSpPr>
          <p:cNvPr id="7" name="Pill MARKET ENTRY"/>
          <p:cNvSpPr/>
          <p:nvPr/>
        </p:nvSpPr>
        <p:spPr>
          <a:xfrm>
            <a:off x="457200" y="3767328"/>
            <a:ext cx="1325880" cy="292608"/>
          </a:xfrm>
          <a:prstGeom prst="roundRect">
            <a:avLst>
              <a:gd name="adj" fmla="val 46875"/>
            </a:avLst>
          </a:prstGeom>
          <a:solidFill>
            <a:srgbClr val="1E2440"/>
          </a:solidFill>
          <a:ln w="9525">
            <a:solidFill>
              <a:schemeClr val="accent1"/>
            </a:solidFill>
          </a:ln>
        </p:spPr>
        <p:txBody>
          <a:bodyPr wrap="square" lIns="0" tIns="0" rIns="0" bIns="0" rtlCol="0" anchor="ctr"/>
          <a:lstStyle/>
          <a:p>
            <a:pPr algn="ctr" indent="0" marL="0">
              <a:buNone/>
            </a:pPr>
            <a:r>
              <a:rPr lang="en-US" sz="800" b="1" spc="150" kern="0" dirty="0">
                <a:solidFill>
                  <a:schemeClr val="accent1"/>
                </a:solidFill>
              </a:rPr>
              <a:t>MARKET ENTRY</a:t>
            </a:r>
            <a:endParaRPr lang="en-US" sz="800" dirty="0"/>
          </a:p>
        </p:txBody>
      </p:sp>
      <p:sp>
        <p:nvSpPr>
          <p:cNvPr id="8" name="Pill INVESTOR RELATIONS"/>
          <p:cNvSpPr/>
          <p:nvPr/>
        </p:nvSpPr>
        <p:spPr>
          <a:xfrm>
            <a:off x="1892808" y="3767328"/>
            <a:ext cx="1645920" cy="292608"/>
          </a:xfrm>
          <a:prstGeom prst="roundRect">
            <a:avLst>
              <a:gd name="adj" fmla="val 46875"/>
            </a:avLst>
          </a:prstGeom>
          <a:solidFill>
            <a:srgbClr val="1E2440"/>
          </a:solidFill>
          <a:ln w="9525">
            <a:solidFill>
              <a:schemeClr val="accent1"/>
            </a:solidFill>
          </a:ln>
        </p:spPr>
        <p:txBody>
          <a:bodyPr wrap="square" lIns="0" tIns="0" rIns="0" bIns="0" rtlCol="0" anchor="ctr"/>
          <a:lstStyle/>
          <a:p>
            <a:pPr algn="ctr" indent="0" marL="0">
              <a:buNone/>
            </a:pPr>
            <a:r>
              <a:rPr lang="en-US" sz="800" b="1" spc="150" kern="0" dirty="0">
                <a:solidFill>
                  <a:schemeClr val="accent1"/>
                </a:solidFill>
              </a:rPr>
              <a:t>INVESTOR RELATIONS</a:t>
            </a:r>
            <a:endParaRPr lang="en-US" sz="800" dirty="0"/>
          </a:p>
        </p:txBody>
      </p:sp>
      <p:sp>
        <p:nvSpPr>
          <p:cNvPr id="9" name="Pill PMO"/>
          <p:cNvSpPr/>
          <p:nvPr/>
        </p:nvSpPr>
        <p:spPr>
          <a:xfrm>
            <a:off x="3648456" y="3767328"/>
            <a:ext cx="640080" cy="292608"/>
          </a:xfrm>
          <a:prstGeom prst="roundRect">
            <a:avLst>
              <a:gd name="adj" fmla="val 46875"/>
            </a:avLst>
          </a:prstGeom>
          <a:solidFill>
            <a:srgbClr val="1E2440"/>
          </a:solidFill>
          <a:ln w="9525">
            <a:solidFill>
              <a:schemeClr val="accent1"/>
            </a:solidFill>
          </a:ln>
        </p:spPr>
        <p:txBody>
          <a:bodyPr wrap="square" lIns="0" tIns="0" rIns="0" bIns="0" rtlCol="0" anchor="ctr"/>
          <a:lstStyle/>
          <a:p>
            <a:pPr algn="ctr" indent="0" marL="0">
              <a:buNone/>
            </a:pPr>
            <a:r>
              <a:rPr lang="en-US" sz="800" b="1" spc="150" kern="0" dirty="0">
                <a:solidFill>
                  <a:schemeClr val="accent1"/>
                </a:solidFill>
              </a:rPr>
              <a:t>PMO</a:t>
            </a:r>
            <a:endParaRPr lang="en-US" sz="800" dirty="0"/>
          </a:p>
        </p:txBody>
      </p:sp>
      <p:sp>
        <p:nvSpPr>
          <p:cNvPr id="10" name="Tagline"/>
          <p:cNvSpPr txBox="1"/>
          <p:nvPr/>
        </p:nvSpPr>
        <p:spPr>
          <a:xfrm>
            <a:off x="457200" y="4572000"/>
            <a:ext cx="2743200" cy="201168"/>
          </a:xfrm>
          <a:prstGeom prst="rect">
            <a:avLst/>
          </a:prstGeom>
          <a:noFill/>
          <a:ln/>
        </p:spPr>
        <p:txBody>
          <a:bodyPr wrap="square" lIns="0" tIns="0" rIns="0" bIns="0" rtlCol="0" anchor="t"/>
          <a:lstStyle/>
          <a:p>
            <a:pPr indent="0" marL="0">
              <a:buNone/>
            </a:pPr>
            <a:r>
              <a:rPr lang="en-US" sz="800" spc="200" kern="0" dirty="0">
                <a:solidFill>
                  <a:schemeClr val="accent1"/>
                </a:solidFill>
              </a:rPr>
              <a:t>INNOVATE  ·  EXCEL  ·  DELIVER</a:t>
            </a:r>
            <a:endParaRPr lang="en-US" sz="800" dirty="0"/>
          </a:p>
        </p:txBody>
      </p:sp>
      <p:sp>
        <p:nvSpPr>
          <p:cNvPr id="11" name="Website"/>
          <p:cNvSpPr txBox="1"/>
          <p:nvPr/>
        </p:nvSpPr>
        <p:spPr>
          <a:xfrm>
            <a:off x="3291840" y="4572000"/>
            <a:ext cx="1463040" cy="201168"/>
          </a:xfrm>
          <a:prstGeom prst="rect">
            <a:avLst/>
          </a:prstGeom>
          <a:noFill/>
          <a:ln/>
        </p:spPr>
        <p:txBody>
          <a:bodyPr wrap="square" lIns="0" tIns="0" rIns="0" bIns="0" rtlCol="0" anchor="t"/>
          <a:lstStyle/>
          <a:p>
            <a:pPr algn="r" indent="0" marL="0">
              <a:buNone/>
            </a:pPr>
            <a:r>
              <a:rPr lang="en-US" sz="800" dirty="0">
                <a:solidFill>
                  <a:schemeClr val="accent4"/>
                </a:solidFill>
              </a:rPr>
              <a:t>tnl-af.com</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457200" y="329184"/>
            <a:ext cx="8229600" cy="219456"/>
          </a:xfrm>
          <a:prstGeom prst="rect">
            <a:avLst/>
          </a:prstGeom>
          <a:noFill/>
          <a:ln/>
        </p:spPr>
        <p:txBody>
          <a:bodyPr wrap="square" lIns="0" tIns="0" rIns="0" bIns="0" rtlCol="0" anchor="ctr"/>
          <a:lstStyle/>
          <a:p>
            <a:pPr indent="0" marL="0">
              <a:buNone/>
            </a:pPr>
            <a:r>
              <a:rPr lang="en-US" sz="850" b="1" spc="200" kern="0" dirty="0">
                <a:solidFill>
                  <a:schemeClr val="accent2"/>
                </a:solidFill>
              </a:rPr>
              <a:t>INTRODUCTION</a:t>
            </a:r>
            <a:endParaRPr lang="en-US" sz="850" dirty="0"/>
          </a:p>
        </p:txBody>
      </p:sp>
      <p:sp>
        <p:nvSpPr>
          <p:cNvPr id="3" name="Text 0"/>
          <p:cNvSpPr/>
          <p:nvPr>
            <p:ph idx="101" type="title" hasCustomPrompt="1"/>
          </p:nvPr>
        </p:nvSpPr>
        <p:spPr>
          <a:xfrm>
            <a:off x="457200" y="548640"/>
            <a:ext cx="8229600" cy="502920"/>
          </a:xfrm>
          <a:prstGeom prst="rect">
            <a:avLst/>
          </a:prstGeom>
          <a:noFill/>
          <a:ln/>
        </p:spPr>
        <p:txBody>
          <a:bodyPr wrap="square" lIns="0" tIns="0" rIns="0" bIns="0" rtlCol="0" anchor="t"/>
          <a:lstStyle/>
          <a:p>
            <a:pPr algn="l" indent="0" marL="0">
              <a:buNone/>
            </a:pPr>
            <a:r>
              <a:rPr lang="en-US" sz="2400" dirty="0">
                <a:solidFill>
                  <a:schemeClr val="tx1"/>
                </a:solidFill>
              </a:rPr>
              <a:t>Three service areas, one accountable regional partner</a:t>
            </a:r>
            <a:endParaRPr lang="en-US" sz="2400" dirty="0"/>
          </a:p>
        </p:txBody>
      </p:sp>
      <p:sp>
        <p:nvSpPr>
          <p:cNvPr id="4" name="Service card 01"/>
          <p:cNvSpPr/>
          <p:nvPr/>
        </p:nvSpPr>
        <p:spPr>
          <a:xfrm>
            <a:off x="457200" y="1234440"/>
            <a:ext cx="2651760" cy="3383280"/>
          </a:xfrm>
          <a:prstGeom prst="roundRect">
            <a:avLst>
              <a:gd name="adj" fmla="val 2069"/>
            </a:avLst>
          </a:prstGeom>
          <a:solidFill>
            <a:schemeClr val="bg1"/>
          </a:solidFill>
          <a:ln/>
          <a:effectLst>
            <a:outerShdw sx="100000" sy="100000" kx="0" ky="0" algn="bl" rotWithShape="0" blurRad="101600" dist="19050" dir="5400000">
              <a:srgbClr val="000000">
                <a:alpha val="8000"/>
              </a:srgbClr>
            </a:outerShdw>
          </a:effectLst>
        </p:spPr>
      </p:sp>
      <p:pic>
        <p:nvPicPr>
          <p:cNvPr id="5" name="Service photo 01" descr="Corporate team meeting">    </p:cNvPr>
          <p:cNvPicPr>
            <a:picLocks noChangeAspect="1"/>
          </p:cNvPicPr>
          <p:nvPr/>
        </p:nvPicPr>
        <p:blipFill>
          <a:blip r:embed="rId1"/>
          <a:stretch>
            <a:fillRect/>
          </a:stretch>
        </p:blipFill>
        <p:spPr>
          <a:xfrm>
            <a:off x="457200" y="1234440"/>
            <a:ext cx="2651760" cy="1051560"/>
          </a:xfrm>
          <a:prstGeom prst="rect">
            <a:avLst/>
          </a:prstGeom>
        </p:spPr>
      </p:pic>
      <p:sp>
        <p:nvSpPr>
          <p:cNvPr id="6" name="Service 01 circle"/>
          <p:cNvSpPr/>
          <p:nvPr/>
        </p:nvSpPr>
        <p:spPr>
          <a:xfrm>
            <a:off x="640080" y="2057400"/>
            <a:ext cx="457200" cy="457200"/>
          </a:xfrm>
          <a:prstGeom prst="ellipse">
            <a:avLst/>
          </a:prstGeom>
          <a:solidFill>
            <a:schemeClr val="tx1"/>
          </a:solidFill>
          <a:ln/>
        </p:spPr>
      </p:sp>
      <p:pic>
        <p:nvPicPr>
          <p:cNvPr id="7" name="Service 01 icon" descr="preencoded.png">    </p:cNvPr>
          <p:cNvPicPr>
            <a:picLocks noChangeAspect="1"/>
          </p:cNvPicPr>
          <p:nvPr/>
        </p:nvPicPr>
        <p:blipFill>
          <a:blip r:embed="rId2"/>
          <a:stretch>
            <a:fillRect/>
          </a:stretch>
        </p:blipFill>
        <p:spPr>
          <a:xfrm>
            <a:off x="754380" y="2171700"/>
            <a:ext cx="228600" cy="228600"/>
          </a:xfrm>
          <a:prstGeom prst="rect">
            <a:avLst/>
          </a:prstGeom>
        </p:spPr>
      </p:pic>
      <p:sp>
        <p:nvSpPr>
          <p:cNvPr id="8" name="Service number 01"/>
          <p:cNvSpPr txBox="1"/>
          <p:nvPr/>
        </p:nvSpPr>
        <p:spPr>
          <a:xfrm>
            <a:off x="2468880" y="2395728"/>
            <a:ext cx="457200" cy="228600"/>
          </a:xfrm>
          <a:prstGeom prst="rect">
            <a:avLst/>
          </a:prstGeom>
          <a:noFill/>
          <a:ln/>
        </p:spPr>
        <p:txBody>
          <a:bodyPr wrap="square" lIns="0" tIns="0" rIns="0" bIns="0" rtlCol="0" anchor="t"/>
          <a:lstStyle/>
          <a:p>
            <a:pPr algn="r" indent="0" marL="0">
              <a:buNone/>
            </a:pPr>
            <a:r>
              <a:rPr lang="en-US" sz="1100" b="1" dirty="0">
                <a:solidFill>
                  <a:schemeClr val="accent2"/>
                </a:solidFill>
                <a:latin typeface="Lora" pitchFamily="34" charset="0"/>
                <a:ea typeface="Lora" pitchFamily="34" charset="-122"/>
                <a:cs typeface="Lora" pitchFamily="34" charset="-120"/>
              </a:rPr>
              <a:t>01</a:t>
            </a:r>
            <a:endParaRPr lang="en-US" sz="1100" dirty="0"/>
          </a:p>
        </p:txBody>
      </p:sp>
      <p:sp>
        <p:nvSpPr>
          <p:cNvPr id="9" name="Service title 01"/>
          <p:cNvSpPr txBox="1"/>
          <p:nvPr/>
        </p:nvSpPr>
        <p:spPr>
          <a:xfrm>
            <a:off x="640080" y="2606040"/>
            <a:ext cx="2286000" cy="457200"/>
          </a:xfrm>
          <a:prstGeom prst="rect">
            <a:avLst/>
          </a:prstGeom>
          <a:noFill/>
          <a:ln/>
        </p:spPr>
        <p:txBody>
          <a:bodyPr wrap="square" lIns="0" tIns="0" rIns="0" bIns="0" rtlCol="0" anchor="b"/>
          <a:lstStyle/>
          <a:p>
            <a:pPr indent="0" marL="0">
              <a:buNone/>
            </a:pPr>
            <a:r>
              <a:rPr lang="en-US" sz="1300" b="1" dirty="0">
                <a:solidFill>
                  <a:schemeClr val="tx1"/>
                </a:solidFill>
                <a:latin typeface="Lora" pitchFamily="34" charset="0"/>
                <a:ea typeface="Lora" pitchFamily="34" charset="-122"/>
                <a:cs typeface="Lora" pitchFamily="34" charset="-120"/>
              </a:rPr>
              <a:t>Market Entry &amp; Business Support</a:t>
            </a:r>
            <a:endParaRPr lang="en-US" sz="1300" dirty="0"/>
          </a:p>
        </p:txBody>
      </p:sp>
      <p:sp>
        <p:nvSpPr>
          <p:cNvPr id="10" name="Service desc 01"/>
          <p:cNvSpPr txBox="1"/>
          <p:nvPr/>
        </p:nvSpPr>
        <p:spPr>
          <a:xfrm>
            <a:off x="640080" y="3136392"/>
            <a:ext cx="2286000" cy="457200"/>
          </a:xfrm>
          <a:prstGeom prst="rect">
            <a:avLst/>
          </a:prstGeom>
          <a:noFill/>
          <a:ln/>
        </p:spPr>
        <p:txBody>
          <a:bodyPr wrap="square" lIns="0" tIns="0" rIns="0" bIns="0" rtlCol="0" anchor="t"/>
          <a:lstStyle/>
          <a:p>
            <a:pPr indent="0" marL="0">
              <a:buNone/>
            </a:pPr>
            <a:r>
              <a:rPr lang="en-US" sz="1000" dirty="0">
                <a:solidFill>
                  <a:schemeClr val="tx2"/>
                </a:solidFill>
              </a:rPr>
              <a:t>Establish a local presence, identify projects and launch operations.</a:t>
            </a:r>
            <a:endParaRPr lang="en-US" sz="1000" dirty="0"/>
          </a:p>
        </p:txBody>
      </p:sp>
      <p:sp>
        <p:nvSpPr>
          <p:cNvPr id="11" name="Divider 01"/>
          <p:cNvSpPr/>
          <p:nvPr/>
        </p:nvSpPr>
        <p:spPr>
          <a:xfrm>
            <a:off x="640080" y="3666744"/>
            <a:ext cx="2286000" cy="0"/>
          </a:xfrm>
          <a:prstGeom prst="line">
            <a:avLst/>
          </a:prstGeom>
          <a:noFill/>
          <a:ln w="9525">
            <a:solidFill>
              <a:schemeClr val="accent5"/>
            </a:solidFill>
            <a:prstDash val="solid"/>
          </a:ln>
        </p:spPr>
      </p:sp>
      <p:sp>
        <p:nvSpPr>
          <p:cNvPr id="12" name="Service list 01"/>
          <p:cNvSpPr txBox="1"/>
          <p:nvPr/>
        </p:nvSpPr>
        <p:spPr>
          <a:xfrm>
            <a:off x="640080" y="3758184"/>
            <a:ext cx="2286000" cy="777240"/>
          </a:xfrm>
          <a:prstGeom prst="rect">
            <a:avLst/>
          </a:prstGeom>
          <a:noFill/>
          <a:ln/>
        </p:spPr>
        <p:txBody>
          <a:bodyPr wrap="square" lIns="0" tIns="0" rIns="0" bIns="0" rtlCol="0" anchor="t"/>
          <a:lstStyle/>
          <a:p>
            <a:pPr marL="152400" indent="-152400">
              <a:spcAft>
                <a:spcPts val="300"/>
              </a:spcAft>
              <a:buSzPct val="100000"/>
              <a:buChar char="•"/>
            </a:pPr>
            <a:r>
              <a:rPr lang="en-US" sz="1000" dirty="0">
                <a:solidFill>
                  <a:schemeClr val="tx1"/>
                </a:solidFill>
              </a:rPr>
              <a:t>Entry strategy and establishment</a:t>
            </a:r>
            <a:endParaRPr lang="en-US" sz="1000" dirty="0"/>
          </a:p>
          <a:p>
            <a:pPr marL="152400" indent="-152400">
              <a:spcAft>
                <a:spcPts val="300"/>
              </a:spcAft>
              <a:buSzPct val="100000"/>
              <a:buChar char="•"/>
            </a:pPr>
            <a:r>
              <a:rPr lang="en-US" sz="1000" dirty="0">
                <a:solidFill>
                  <a:schemeClr val="tx1"/>
                </a:solidFill>
              </a:rPr>
              <a:t>Project intelligence and business development</a:t>
            </a:r>
            <a:endParaRPr lang="en-US" sz="1000" dirty="0"/>
          </a:p>
          <a:p>
            <a:pPr marL="152400" indent="-152400">
              <a:spcAft>
                <a:spcPts val="300"/>
              </a:spcAft>
              <a:buSzPct val="100000"/>
              <a:buChar char="•"/>
            </a:pPr>
            <a:r>
              <a:rPr lang="en-US" sz="1000" dirty="0">
                <a:solidFill>
                  <a:schemeClr val="tx1"/>
                </a:solidFill>
              </a:rPr>
              <a:t>Operational setup and local representation</a:t>
            </a:r>
            <a:endParaRPr lang="en-US" sz="1000" dirty="0"/>
          </a:p>
        </p:txBody>
      </p:sp>
      <p:sp>
        <p:nvSpPr>
          <p:cNvPr id="13" name="Service card 02"/>
          <p:cNvSpPr/>
          <p:nvPr/>
        </p:nvSpPr>
        <p:spPr>
          <a:xfrm>
            <a:off x="3246120" y="1234440"/>
            <a:ext cx="2651760" cy="3383280"/>
          </a:xfrm>
          <a:prstGeom prst="roundRect">
            <a:avLst>
              <a:gd name="adj" fmla="val 2069"/>
            </a:avLst>
          </a:prstGeom>
          <a:solidFill>
            <a:schemeClr val="bg1"/>
          </a:solidFill>
          <a:ln/>
          <a:effectLst>
            <a:outerShdw sx="100000" sy="100000" kx="0" ky="0" algn="bl" rotWithShape="0" blurRad="101600" dist="19050" dir="5400000">
              <a:srgbClr val="000000">
                <a:alpha val="8000"/>
              </a:srgbClr>
            </a:outerShdw>
          </a:effectLst>
        </p:spPr>
      </p:sp>
      <p:pic>
        <p:nvPicPr>
          <p:cNvPr id="14" name="Service photo 02" descr="Coins rising beside a growing seedling">    </p:cNvPr>
          <p:cNvPicPr>
            <a:picLocks noChangeAspect="1"/>
          </p:cNvPicPr>
          <p:nvPr/>
        </p:nvPicPr>
        <p:blipFill>
          <a:blip r:embed="rId3"/>
          <a:stretch>
            <a:fillRect/>
          </a:stretch>
        </p:blipFill>
        <p:spPr>
          <a:xfrm>
            <a:off x="3246120" y="1234440"/>
            <a:ext cx="2651760" cy="1051560"/>
          </a:xfrm>
          <a:prstGeom prst="rect">
            <a:avLst/>
          </a:prstGeom>
        </p:spPr>
      </p:pic>
      <p:sp>
        <p:nvSpPr>
          <p:cNvPr id="15" name="Service 02 circle"/>
          <p:cNvSpPr/>
          <p:nvPr/>
        </p:nvSpPr>
        <p:spPr>
          <a:xfrm>
            <a:off x="3429000" y="2057400"/>
            <a:ext cx="457200" cy="457200"/>
          </a:xfrm>
          <a:prstGeom prst="ellipse">
            <a:avLst/>
          </a:prstGeom>
          <a:solidFill>
            <a:schemeClr val="tx1"/>
          </a:solidFill>
          <a:ln/>
        </p:spPr>
      </p:sp>
      <p:pic>
        <p:nvPicPr>
          <p:cNvPr id="16" name="Service 02 icon" descr="preencoded.png">    </p:cNvPr>
          <p:cNvPicPr>
            <a:picLocks noChangeAspect="1"/>
          </p:cNvPicPr>
          <p:nvPr/>
        </p:nvPicPr>
        <p:blipFill>
          <a:blip r:embed="rId4"/>
          <a:stretch>
            <a:fillRect/>
          </a:stretch>
        </p:blipFill>
        <p:spPr>
          <a:xfrm>
            <a:off x="3543300" y="2171700"/>
            <a:ext cx="228600" cy="228600"/>
          </a:xfrm>
          <a:prstGeom prst="rect">
            <a:avLst/>
          </a:prstGeom>
        </p:spPr>
      </p:pic>
      <p:sp>
        <p:nvSpPr>
          <p:cNvPr id="17" name="Service number 02"/>
          <p:cNvSpPr txBox="1"/>
          <p:nvPr/>
        </p:nvSpPr>
        <p:spPr>
          <a:xfrm>
            <a:off x="5257800" y="2395728"/>
            <a:ext cx="457200" cy="228600"/>
          </a:xfrm>
          <a:prstGeom prst="rect">
            <a:avLst/>
          </a:prstGeom>
          <a:noFill/>
          <a:ln/>
        </p:spPr>
        <p:txBody>
          <a:bodyPr wrap="square" lIns="0" tIns="0" rIns="0" bIns="0" rtlCol="0" anchor="t"/>
          <a:lstStyle/>
          <a:p>
            <a:pPr algn="r" indent="0" marL="0">
              <a:buNone/>
            </a:pPr>
            <a:r>
              <a:rPr lang="en-US" sz="1100" b="1" dirty="0">
                <a:solidFill>
                  <a:schemeClr val="accent2"/>
                </a:solidFill>
                <a:latin typeface="Lora" pitchFamily="34" charset="0"/>
                <a:ea typeface="Lora" pitchFamily="34" charset="-122"/>
                <a:cs typeface="Lora" pitchFamily="34" charset="-120"/>
              </a:rPr>
              <a:t>02</a:t>
            </a:r>
            <a:endParaRPr lang="en-US" sz="1100" dirty="0"/>
          </a:p>
        </p:txBody>
      </p:sp>
      <p:sp>
        <p:nvSpPr>
          <p:cNvPr id="18" name="Service title 02"/>
          <p:cNvSpPr txBox="1"/>
          <p:nvPr/>
        </p:nvSpPr>
        <p:spPr>
          <a:xfrm>
            <a:off x="3429000" y="2606040"/>
            <a:ext cx="2286000" cy="457200"/>
          </a:xfrm>
          <a:prstGeom prst="rect">
            <a:avLst/>
          </a:prstGeom>
          <a:noFill/>
          <a:ln/>
        </p:spPr>
        <p:txBody>
          <a:bodyPr wrap="square" lIns="0" tIns="0" rIns="0" bIns="0" rtlCol="0" anchor="b"/>
          <a:lstStyle/>
          <a:p>
            <a:pPr indent="0" marL="0">
              <a:buNone/>
            </a:pPr>
            <a:r>
              <a:rPr lang="en-US" sz="1300" b="1" dirty="0">
                <a:solidFill>
                  <a:schemeClr val="tx1"/>
                </a:solidFill>
                <a:latin typeface="Lora" pitchFamily="34" charset="0"/>
                <a:ea typeface="Lora" pitchFamily="34" charset="-122"/>
                <a:cs typeface="Lora" pitchFamily="34" charset="-120"/>
              </a:rPr>
              <a:t>Investor Relations &amp; Investment Assessment</a:t>
            </a:r>
            <a:endParaRPr lang="en-US" sz="1300" dirty="0"/>
          </a:p>
        </p:txBody>
      </p:sp>
      <p:sp>
        <p:nvSpPr>
          <p:cNvPr id="19" name="Service desc 02"/>
          <p:cNvSpPr txBox="1"/>
          <p:nvPr/>
        </p:nvSpPr>
        <p:spPr>
          <a:xfrm>
            <a:off x="3429000" y="3136392"/>
            <a:ext cx="2286000" cy="457200"/>
          </a:xfrm>
          <a:prstGeom prst="rect">
            <a:avLst/>
          </a:prstGeom>
          <a:noFill/>
          <a:ln/>
        </p:spPr>
        <p:txBody>
          <a:bodyPr wrap="square" lIns="0" tIns="0" rIns="0" bIns="0" rtlCol="0" anchor="t"/>
          <a:lstStyle/>
          <a:p>
            <a:pPr indent="0" marL="0">
              <a:buNone/>
            </a:pPr>
            <a:r>
              <a:rPr lang="en-US" sz="1000" dirty="0">
                <a:solidFill>
                  <a:schemeClr val="tx2"/>
                </a:solidFill>
              </a:rPr>
              <a:t>Assess companies, projects and developments before capital is committed.</a:t>
            </a:r>
            <a:endParaRPr lang="en-US" sz="1000" dirty="0"/>
          </a:p>
        </p:txBody>
      </p:sp>
      <p:sp>
        <p:nvSpPr>
          <p:cNvPr id="20" name="Divider 02"/>
          <p:cNvSpPr/>
          <p:nvPr/>
        </p:nvSpPr>
        <p:spPr>
          <a:xfrm>
            <a:off x="3429000" y="3666744"/>
            <a:ext cx="2286000" cy="0"/>
          </a:xfrm>
          <a:prstGeom prst="line">
            <a:avLst/>
          </a:prstGeom>
          <a:noFill/>
          <a:ln w="9525">
            <a:solidFill>
              <a:schemeClr val="accent5"/>
            </a:solidFill>
            <a:prstDash val="solid"/>
          </a:ln>
        </p:spPr>
      </p:sp>
      <p:sp>
        <p:nvSpPr>
          <p:cNvPr id="21" name="Service list 02"/>
          <p:cNvSpPr txBox="1"/>
          <p:nvPr/>
        </p:nvSpPr>
        <p:spPr>
          <a:xfrm>
            <a:off x="3429000" y="3758184"/>
            <a:ext cx="2286000" cy="777240"/>
          </a:xfrm>
          <a:prstGeom prst="rect">
            <a:avLst/>
          </a:prstGeom>
          <a:noFill/>
          <a:ln/>
        </p:spPr>
        <p:txBody>
          <a:bodyPr wrap="square" lIns="0" tIns="0" rIns="0" bIns="0" rtlCol="0" anchor="t"/>
          <a:lstStyle/>
          <a:p>
            <a:pPr marL="152400" indent="-152400">
              <a:spcAft>
                <a:spcPts val="300"/>
              </a:spcAft>
              <a:buSzPct val="100000"/>
              <a:buChar char="•"/>
            </a:pPr>
            <a:r>
              <a:rPr lang="en-US" sz="1000" dirty="0">
                <a:solidFill>
                  <a:schemeClr val="tx1"/>
                </a:solidFill>
              </a:rPr>
              <a:t>Opportunity screening and investigation</a:t>
            </a:r>
            <a:endParaRPr lang="en-US" sz="1000" dirty="0"/>
          </a:p>
          <a:p>
            <a:pPr marL="152400" indent="-152400">
              <a:spcAft>
                <a:spcPts val="300"/>
              </a:spcAft>
              <a:buSzPct val="100000"/>
              <a:buChar char="•"/>
            </a:pPr>
            <a:r>
              <a:rPr lang="en-US" sz="1000" dirty="0">
                <a:solidFill>
                  <a:schemeClr val="tx1"/>
                </a:solidFill>
              </a:rPr>
              <a:t>Partner and project due diligence</a:t>
            </a:r>
            <a:endParaRPr lang="en-US" sz="1000" dirty="0"/>
          </a:p>
          <a:p>
            <a:pPr marL="152400" indent="-152400">
              <a:spcAft>
                <a:spcPts val="300"/>
              </a:spcAft>
              <a:buSzPct val="100000"/>
              <a:buChar char="•"/>
            </a:pPr>
            <a:r>
              <a:rPr lang="en-US" sz="1000" dirty="0">
                <a:solidFill>
                  <a:schemeClr val="tx1"/>
                </a:solidFill>
              </a:rPr>
              <a:t>Board-ready findings and launch plan</a:t>
            </a:r>
            <a:endParaRPr lang="en-US" sz="1000" dirty="0"/>
          </a:p>
        </p:txBody>
      </p:sp>
      <p:sp>
        <p:nvSpPr>
          <p:cNvPr id="22" name="Service card 03"/>
          <p:cNvSpPr/>
          <p:nvPr/>
        </p:nvSpPr>
        <p:spPr>
          <a:xfrm>
            <a:off x="6035040" y="1234440"/>
            <a:ext cx="2651760" cy="3383280"/>
          </a:xfrm>
          <a:prstGeom prst="roundRect">
            <a:avLst>
              <a:gd name="adj" fmla="val 2069"/>
            </a:avLst>
          </a:prstGeom>
          <a:solidFill>
            <a:schemeClr val="bg1"/>
          </a:solidFill>
          <a:ln/>
          <a:effectLst>
            <a:outerShdw sx="100000" sy="100000" kx="0" ky="0" algn="bl" rotWithShape="0" blurRad="101600" dist="19050" dir="5400000">
              <a:srgbClr val="000000">
                <a:alpha val="8000"/>
              </a:srgbClr>
            </a:outerShdw>
          </a:effectLst>
        </p:spPr>
      </p:sp>
      <p:pic>
        <p:nvPicPr>
          <p:cNvPr id="23" name="Service photo 03" descr="Project schedule reviewed on screen">    </p:cNvPr>
          <p:cNvPicPr>
            <a:picLocks noChangeAspect="1"/>
          </p:cNvPicPr>
          <p:nvPr/>
        </p:nvPicPr>
        <p:blipFill>
          <a:blip r:embed="rId5"/>
          <a:stretch>
            <a:fillRect/>
          </a:stretch>
        </p:blipFill>
        <p:spPr>
          <a:xfrm>
            <a:off x="6035040" y="1234440"/>
            <a:ext cx="2651760" cy="1051560"/>
          </a:xfrm>
          <a:prstGeom prst="rect">
            <a:avLst/>
          </a:prstGeom>
        </p:spPr>
      </p:pic>
      <p:sp>
        <p:nvSpPr>
          <p:cNvPr id="24" name="Service 03 circle"/>
          <p:cNvSpPr/>
          <p:nvPr/>
        </p:nvSpPr>
        <p:spPr>
          <a:xfrm>
            <a:off x="6217920" y="2057400"/>
            <a:ext cx="457200" cy="457200"/>
          </a:xfrm>
          <a:prstGeom prst="ellipse">
            <a:avLst/>
          </a:prstGeom>
          <a:solidFill>
            <a:schemeClr val="tx1"/>
          </a:solidFill>
          <a:ln/>
        </p:spPr>
      </p:sp>
      <p:pic>
        <p:nvPicPr>
          <p:cNvPr id="25" name="Service 03 icon" descr="preencoded.png">    </p:cNvPr>
          <p:cNvPicPr>
            <a:picLocks noChangeAspect="1"/>
          </p:cNvPicPr>
          <p:nvPr/>
        </p:nvPicPr>
        <p:blipFill>
          <a:blip r:embed="rId6"/>
          <a:stretch>
            <a:fillRect/>
          </a:stretch>
        </p:blipFill>
        <p:spPr>
          <a:xfrm>
            <a:off x="6332220" y="2171700"/>
            <a:ext cx="228600" cy="228600"/>
          </a:xfrm>
          <a:prstGeom prst="rect">
            <a:avLst/>
          </a:prstGeom>
        </p:spPr>
      </p:pic>
      <p:sp>
        <p:nvSpPr>
          <p:cNvPr id="26" name="Service number 03"/>
          <p:cNvSpPr txBox="1"/>
          <p:nvPr/>
        </p:nvSpPr>
        <p:spPr>
          <a:xfrm>
            <a:off x="8046720" y="2395728"/>
            <a:ext cx="457200" cy="228600"/>
          </a:xfrm>
          <a:prstGeom prst="rect">
            <a:avLst/>
          </a:prstGeom>
          <a:noFill/>
          <a:ln/>
        </p:spPr>
        <p:txBody>
          <a:bodyPr wrap="square" lIns="0" tIns="0" rIns="0" bIns="0" rtlCol="0" anchor="t"/>
          <a:lstStyle/>
          <a:p>
            <a:pPr algn="r" indent="0" marL="0">
              <a:buNone/>
            </a:pPr>
            <a:r>
              <a:rPr lang="en-US" sz="1100" b="1" dirty="0">
                <a:solidFill>
                  <a:schemeClr val="accent2"/>
                </a:solidFill>
                <a:latin typeface="Lora" pitchFamily="34" charset="0"/>
                <a:ea typeface="Lora" pitchFamily="34" charset="-122"/>
                <a:cs typeface="Lora" pitchFamily="34" charset="-120"/>
              </a:rPr>
              <a:t>03</a:t>
            </a:r>
            <a:endParaRPr lang="en-US" sz="1100" dirty="0"/>
          </a:p>
        </p:txBody>
      </p:sp>
      <p:sp>
        <p:nvSpPr>
          <p:cNvPr id="27" name="Service title 03"/>
          <p:cNvSpPr txBox="1"/>
          <p:nvPr/>
        </p:nvSpPr>
        <p:spPr>
          <a:xfrm>
            <a:off x="6217920" y="2606040"/>
            <a:ext cx="2286000" cy="457200"/>
          </a:xfrm>
          <a:prstGeom prst="rect">
            <a:avLst/>
          </a:prstGeom>
          <a:noFill/>
          <a:ln/>
        </p:spPr>
        <p:txBody>
          <a:bodyPr wrap="square" lIns="0" tIns="0" rIns="0" bIns="0" rtlCol="0" anchor="b"/>
          <a:lstStyle/>
          <a:p>
            <a:pPr indent="0" marL="0">
              <a:buNone/>
            </a:pPr>
            <a:r>
              <a:rPr lang="en-US" sz="1300" b="1" dirty="0">
                <a:solidFill>
                  <a:schemeClr val="tx1"/>
                </a:solidFill>
                <a:latin typeface="Lora" pitchFamily="34" charset="0"/>
                <a:ea typeface="Lora" pitchFamily="34" charset="-122"/>
                <a:cs typeface="Lora" pitchFamily="34" charset="-120"/>
              </a:rPr>
              <a:t>Project Management Office (PMO)</a:t>
            </a:r>
            <a:endParaRPr lang="en-US" sz="1300" dirty="0"/>
          </a:p>
        </p:txBody>
      </p:sp>
      <p:sp>
        <p:nvSpPr>
          <p:cNvPr id="28" name="Service desc 03"/>
          <p:cNvSpPr txBox="1"/>
          <p:nvPr/>
        </p:nvSpPr>
        <p:spPr>
          <a:xfrm>
            <a:off x="6217920" y="3136392"/>
            <a:ext cx="2286000" cy="457200"/>
          </a:xfrm>
          <a:prstGeom prst="rect">
            <a:avLst/>
          </a:prstGeom>
          <a:noFill/>
          <a:ln/>
        </p:spPr>
        <p:txBody>
          <a:bodyPr wrap="square" lIns="0" tIns="0" rIns="0" bIns="0" rtlCol="0" anchor="t"/>
          <a:lstStyle/>
          <a:p>
            <a:pPr indent="0" marL="0">
              <a:buNone/>
            </a:pPr>
            <a:r>
              <a:rPr lang="en-US" sz="1000" dirty="0">
                <a:solidFill>
                  <a:schemeClr val="tx2"/>
                </a:solidFill>
              </a:rPr>
              <a:t>Plan, control and report every project from one accountable office.</a:t>
            </a:r>
            <a:endParaRPr lang="en-US" sz="1000" dirty="0"/>
          </a:p>
        </p:txBody>
      </p:sp>
      <p:sp>
        <p:nvSpPr>
          <p:cNvPr id="29" name="Divider 03"/>
          <p:cNvSpPr/>
          <p:nvPr/>
        </p:nvSpPr>
        <p:spPr>
          <a:xfrm>
            <a:off x="6217920" y="3666744"/>
            <a:ext cx="2286000" cy="0"/>
          </a:xfrm>
          <a:prstGeom prst="line">
            <a:avLst/>
          </a:prstGeom>
          <a:noFill/>
          <a:ln w="9525">
            <a:solidFill>
              <a:schemeClr val="accent5"/>
            </a:solidFill>
            <a:prstDash val="solid"/>
          </a:ln>
        </p:spPr>
      </p:sp>
      <p:sp>
        <p:nvSpPr>
          <p:cNvPr id="30" name="Service list 03"/>
          <p:cNvSpPr txBox="1"/>
          <p:nvPr/>
        </p:nvSpPr>
        <p:spPr>
          <a:xfrm>
            <a:off x="6217920" y="3758184"/>
            <a:ext cx="2286000" cy="777240"/>
          </a:xfrm>
          <a:prstGeom prst="rect">
            <a:avLst/>
          </a:prstGeom>
          <a:noFill/>
          <a:ln/>
        </p:spPr>
        <p:txBody>
          <a:bodyPr wrap="square" lIns="0" tIns="0" rIns="0" bIns="0" rtlCol="0" anchor="t"/>
          <a:lstStyle/>
          <a:p>
            <a:pPr marL="152400" indent="-152400">
              <a:spcAft>
                <a:spcPts val="300"/>
              </a:spcAft>
              <a:buSzPct val="100000"/>
              <a:buChar char="•"/>
            </a:pPr>
            <a:r>
              <a:rPr lang="en-US" sz="1000" dirty="0">
                <a:solidFill>
                  <a:schemeClr val="tx1"/>
                </a:solidFill>
              </a:rPr>
              <a:t>Twelve integrated PMO services</a:t>
            </a:r>
            <a:endParaRPr lang="en-US" sz="1000" dirty="0"/>
          </a:p>
          <a:p>
            <a:pPr marL="152400" indent="-152400">
              <a:spcAft>
                <a:spcPts val="300"/>
              </a:spcAft>
              <a:buSzPct val="100000"/>
              <a:buChar char="•"/>
            </a:pPr>
            <a:r>
              <a:rPr lang="en-US" sz="1000" dirty="0">
                <a:solidFill>
                  <a:schemeClr val="tx1"/>
                </a:solidFill>
              </a:rPr>
              <a:t>Controls for project-based operations</a:t>
            </a:r>
            <a:endParaRPr lang="en-US" sz="1000" dirty="0"/>
          </a:p>
          <a:p>
            <a:pPr marL="152400" indent="-152400">
              <a:spcAft>
                <a:spcPts val="300"/>
              </a:spcAft>
              <a:buSzPct val="100000"/>
              <a:buChar char="•"/>
            </a:pPr>
            <a:r>
              <a:rPr lang="en-US" sz="1000" dirty="0">
                <a:solidFill>
                  <a:schemeClr val="tx1"/>
                </a:solidFill>
              </a:rPr>
              <a:t>Monthly reporting via your Africa Desk</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457200" y="329184"/>
            <a:ext cx="8229600" cy="219456"/>
          </a:xfrm>
          <a:prstGeom prst="rect">
            <a:avLst/>
          </a:prstGeom>
          <a:noFill/>
          <a:ln/>
        </p:spPr>
        <p:txBody>
          <a:bodyPr wrap="square" lIns="0" tIns="0" rIns="0" bIns="0" rtlCol="0" anchor="ctr"/>
          <a:lstStyle/>
          <a:p>
            <a:pPr indent="0" marL="0">
              <a:buNone/>
            </a:pPr>
            <a:r>
              <a:rPr lang="en-US" sz="850" b="1" spc="200" kern="0" dirty="0">
                <a:solidFill>
                  <a:schemeClr val="accent1"/>
                </a:solidFill>
              </a:rPr>
              <a:t>WHO WE ARE</a:t>
            </a:r>
            <a:endParaRPr lang="en-US" sz="850" dirty="0"/>
          </a:p>
        </p:txBody>
      </p:sp>
      <p:sp>
        <p:nvSpPr>
          <p:cNvPr id="3" name="Text 0"/>
          <p:cNvSpPr/>
          <p:nvPr>
            <p:ph idx="101" type="title" hasCustomPrompt="1"/>
          </p:nvPr>
        </p:nvSpPr>
        <p:spPr>
          <a:xfrm>
            <a:off x="457200" y="548640"/>
            <a:ext cx="8229600" cy="502920"/>
          </a:xfrm>
          <a:prstGeom prst="rect">
            <a:avLst/>
          </a:prstGeom>
          <a:noFill/>
          <a:ln/>
        </p:spPr>
        <p:txBody>
          <a:bodyPr wrap="square" lIns="0" tIns="0" rIns="0" bIns="0" rtlCol="0" anchor="t"/>
          <a:lstStyle/>
          <a:p>
            <a:pPr algn="l" indent="0" marL="0">
              <a:buNone/>
            </a:pPr>
            <a:r>
              <a:rPr lang="en-US" sz="2400" dirty="0">
                <a:solidFill>
                  <a:schemeClr val="bg1"/>
                </a:solidFill>
              </a:rPr>
              <a:t>A local team for your regional ambitions</a:t>
            </a:r>
            <a:endParaRPr lang="en-US" sz="2400" dirty="0"/>
          </a:p>
        </p:txBody>
      </p:sp>
      <p:pic>
        <p:nvPicPr>
          <p:cNvPr id="4" name="Gold map" descr="Gold map of Africa">    </p:cNvPr>
          <p:cNvPicPr>
            <a:picLocks noChangeAspect="1"/>
          </p:cNvPicPr>
          <p:nvPr/>
        </p:nvPicPr>
        <p:blipFill>
          <a:blip r:embed="rId1"/>
          <a:stretch>
            <a:fillRect/>
          </a:stretch>
        </p:blipFill>
        <p:spPr>
          <a:xfrm>
            <a:off x="6446520" y="411480"/>
            <a:ext cx="2286000" cy="2395728"/>
          </a:xfrm>
          <a:prstGeom prst="rect">
            <a:avLst/>
          </a:prstGeom>
        </p:spPr>
      </p:pic>
      <p:sp>
        <p:nvSpPr>
          <p:cNvPr id="5" name="Intro text"/>
          <p:cNvSpPr txBox="1"/>
          <p:nvPr/>
        </p:nvSpPr>
        <p:spPr>
          <a:xfrm>
            <a:off x="457200" y="1280160"/>
            <a:ext cx="5577840" cy="1188720"/>
          </a:xfrm>
          <a:prstGeom prst="rect">
            <a:avLst/>
          </a:prstGeom>
          <a:noFill/>
          <a:ln/>
        </p:spPr>
        <p:txBody>
          <a:bodyPr wrap="square" lIns="0" tIns="0" rIns="0" bIns="0" rtlCol="0" anchor="t"/>
          <a:lstStyle/>
          <a:p>
            <a:pPr indent="0" marL="0">
              <a:lnSpc>
                <a:spcPct val="115000"/>
              </a:lnSpc>
              <a:buNone/>
            </a:pPr>
            <a:r>
              <a:rPr lang="en-US" sz="1200" dirty="0">
                <a:solidFill>
                  <a:schemeClr val="bg1"/>
                </a:solidFill>
              </a:rPr>
              <a:t>TNL Africa supports international companies, investors and corporate clients across East and Central Africa. We combine regional operating experience with practical knowledge of construction, energy, logistics and infrastructure — the right market, the right partners and a clear path to launch.</a:t>
            </a:r>
            <a:endParaRPr lang="en-US" sz="1200" dirty="0"/>
          </a:p>
        </p:txBody>
      </p:sp>
      <p:sp>
        <p:nvSpPr>
          <p:cNvPr id="6" name="Stat tile Countries"/>
          <p:cNvSpPr/>
          <p:nvPr/>
        </p:nvSpPr>
        <p:spPr>
          <a:xfrm>
            <a:off x="457200" y="3017520"/>
            <a:ext cx="1920240" cy="1463040"/>
          </a:xfrm>
          <a:prstGeom prst="rect">
            <a:avLst/>
          </a:prstGeom>
          <a:solidFill>
            <a:schemeClr val="bg1">
              <a:alpha val="7000"/>
            </a:schemeClr>
          </a:solidFill>
          <a:ln/>
        </p:spPr>
      </p:sp>
      <p:sp>
        <p:nvSpPr>
          <p:cNvPr id="7" name="Stat Countries"/>
          <p:cNvSpPr txBox="1"/>
          <p:nvPr/>
        </p:nvSpPr>
        <p:spPr>
          <a:xfrm>
            <a:off x="640080" y="3127248"/>
            <a:ext cx="1554480" cy="548640"/>
          </a:xfrm>
          <a:prstGeom prst="rect">
            <a:avLst/>
          </a:prstGeom>
          <a:noFill/>
          <a:ln/>
        </p:spPr>
        <p:txBody>
          <a:bodyPr wrap="square" lIns="0" tIns="0" rIns="0" bIns="0" rtlCol="0" anchor="t"/>
          <a:lstStyle/>
          <a:p>
            <a:pPr indent="0" marL="0">
              <a:buNone/>
            </a:pPr>
            <a:r>
              <a:rPr lang="en-US" sz="3400" dirty="0">
                <a:solidFill>
                  <a:schemeClr val="accent1"/>
                </a:solidFill>
                <a:latin typeface="Lora" pitchFamily="34" charset="0"/>
                <a:ea typeface="Lora" pitchFamily="34" charset="-122"/>
                <a:cs typeface="Lora" pitchFamily="34" charset="-120"/>
              </a:rPr>
              <a:t>10</a:t>
            </a:r>
            <a:endParaRPr lang="en-US" sz="3400" dirty="0"/>
          </a:p>
        </p:txBody>
      </p:sp>
      <p:sp>
        <p:nvSpPr>
          <p:cNvPr id="8" name="Stat label Countries"/>
          <p:cNvSpPr txBox="1"/>
          <p:nvPr/>
        </p:nvSpPr>
        <p:spPr>
          <a:xfrm>
            <a:off x="640080" y="3712464"/>
            <a:ext cx="1554480" cy="228600"/>
          </a:xfrm>
          <a:prstGeom prst="rect">
            <a:avLst/>
          </a:prstGeom>
          <a:noFill/>
          <a:ln/>
        </p:spPr>
        <p:txBody>
          <a:bodyPr wrap="square" lIns="0" tIns="0" rIns="0" bIns="0" rtlCol="0" anchor="t"/>
          <a:lstStyle/>
          <a:p>
            <a:pPr indent="0" marL="0">
              <a:buNone/>
            </a:pPr>
            <a:r>
              <a:rPr lang="en-US" sz="1100" b="1" dirty="0">
                <a:solidFill>
                  <a:schemeClr val="bg1"/>
                </a:solidFill>
              </a:rPr>
              <a:t>Countries</a:t>
            </a:r>
            <a:endParaRPr lang="en-US" sz="1100" dirty="0"/>
          </a:p>
        </p:txBody>
      </p:sp>
      <p:sp>
        <p:nvSpPr>
          <p:cNvPr id="9" name="Stat caption Countries"/>
          <p:cNvSpPr txBox="1"/>
          <p:nvPr/>
        </p:nvSpPr>
        <p:spPr>
          <a:xfrm>
            <a:off x="640080" y="3959352"/>
            <a:ext cx="1600200" cy="457200"/>
          </a:xfrm>
          <a:prstGeom prst="rect">
            <a:avLst/>
          </a:prstGeom>
          <a:noFill/>
          <a:ln/>
        </p:spPr>
        <p:txBody>
          <a:bodyPr wrap="square" lIns="0" tIns="0" rIns="0" bIns="0" rtlCol="0" anchor="t"/>
          <a:lstStyle/>
          <a:p>
            <a:pPr indent="0" marL="0">
              <a:buNone/>
            </a:pPr>
            <a:r>
              <a:rPr lang="en-US" sz="950" dirty="0">
                <a:solidFill>
                  <a:schemeClr val="accent4"/>
                </a:solidFill>
              </a:rPr>
              <a:t>across East, Central and Southern Africa</a:t>
            </a:r>
            <a:endParaRPr lang="en-US" sz="950" dirty="0"/>
          </a:p>
        </p:txBody>
      </p:sp>
      <p:sp>
        <p:nvSpPr>
          <p:cNvPr id="10" name="Stat tile Sectors"/>
          <p:cNvSpPr/>
          <p:nvPr/>
        </p:nvSpPr>
        <p:spPr>
          <a:xfrm>
            <a:off x="2560320" y="3017520"/>
            <a:ext cx="1920240" cy="1463040"/>
          </a:xfrm>
          <a:prstGeom prst="rect">
            <a:avLst/>
          </a:prstGeom>
          <a:solidFill>
            <a:schemeClr val="bg1">
              <a:alpha val="7000"/>
            </a:schemeClr>
          </a:solidFill>
          <a:ln/>
        </p:spPr>
      </p:sp>
      <p:sp>
        <p:nvSpPr>
          <p:cNvPr id="11" name="Stat Sectors"/>
          <p:cNvSpPr txBox="1"/>
          <p:nvPr/>
        </p:nvSpPr>
        <p:spPr>
          <a:xfrm>
            <a:off x="2743200" y="3127248"/>
            <a:ext cx="1554480" cy="548640"/>
          </a:xfrm>
          <a:prstGeom prst="rect">
            <a:avLst/>
          </a:prstGeom>
          <a:noFill/>
          <a:ln/>
        </p:spPr>
        <p:txBody>
          <a:bodyPr wrap="square" lIns="0" tIns="0" rIns="0" bIns="0" rtlCol="0" anchor="t"/>
          <a:lstStyle/>
          <a:p>
            <a:pPr indent="0" marL="0">
              <a:buNone/>
            </a:pPr>
            <a:r>
              <a:rPr lang="en-US" sz="3400" dirty="0">
                <a:solidFill>
                  <a:schemeClr val="accent1"/>
                </a:solidFill>
                <a:latin typeface="Lora" pitchFamily="34" charset="0"/>
                <a:ea typeface="Lora" pitchFamily="34" charset="-122"/>
                <a:cs typeface="Lora" pitchFamily="34" charset="-120"/>
              </a:rPr>
              <a:t>15</a:t>
            </a:r>
            <a:endParaRPr lang="en-US" sz="3400" dirty="0"/>
          </a:p>
        </p:txBody>
      </p:sp>
      <p:sp>
        <p:nvSpPr>
          <p:cNvPr id="12" name="Stat label Sectors"/>
          <p:cNvSpPr txBox="1"/>
          <p:nvPr/>
        </p:nvSpPr>
        <p:spPr>
          <a:xfrm>
            <a:off x="2743200" y="3712464"/>
            <a:ext cx="1554480" cy="228600"/>
          </a:xfrm>
          <a:prstGeom prst="rect">
            <a:avLst/>
          </a:prstGeom>
          <a:noFill/>
          <a:ln/>
        </p:spPr>
        <p:txBody>
          <a:bodyPr wrap="square" lIns="0" tIns="0" rIns="0" bIns="0" rtlCol="0" anchor="t"/>
          <a:lstStyle/>
          <a:p>
            <a:pPr indent="0" marL="0">
              <a:buNone/>
            </a:pPr>
            <a:r>
              <a:rPr lang="en-US" sz="1100" b="1" dirty="0">
                <a:solidFill>
                  <a:schemeClr val="bg1"/>
                </a:solidFill>
              </a:rPr>
              <a:t>Sectors</a:t>
            </a:r>
            <a:endParaRPr lang="en-US" sz="1100" dirty="0"/>
          </a:p>
        </p:txBody>
      </p:sp>
      <p:sp>
        <p:nvSpPr>
          <p:cNvPr id="13" name="Stat caption Sectors"/>
          <p:cNvSpPr txBox="1"/>
          <p:nvPr/>
        </p:nvSpPr>
        <p:spPr>
          <a:xfrm>
            <a:off x="2743200" y="3959352"/>
            <a:ext cx="1600200" cy="457200"/>
          </a:xfrm>
          <a:prstGeom prst="rect">
            <a:avLst/>
          </a:prstGeom>
          <a:noFill/>
          <a:ln/>
        </p:spPr>
        <p:txBody>
          <a:bodyPr wrap="square" lIns="0" tIns="0" rIns="0" bIns="0" rtlCol="0" anchor="t"/>
          <a:lstStyle/>
          <a:p>
            <a:pPr indent="0" marL="0">
              <a:buNone/>
            </a:pPr>
            <a:r>
              <a:rPr lang="en-US" sz="950" dirty="0">
                <a:solidFill>
                  <a:schemeClr val="accent4"/>
                </a:solidFill>
              </a:rPr>
              <a:t>of hands-on project and operating experience</a:t>
            </a:r>
            <a:endParaRPr lang="en-US" sz="950" dirty="0"/>
          </a:p>
        </p:txBody>
      </p:sp>
      <p:sp>
        <p:nvSpPr>
          <p:cNvPr id="14" name="Stat tile Service areas"/>
          <p:cNvSpPr/>
          <p:nvPr/>
        </p:nvSpPr>
        <p:spPr>
          <a:xfrm>
            <a:off x="4663440" y="3017520"/>
            <a:ext cx="1920240" cy="1463040"/>
          </a:xfrm>
          <a:prstGeom prst="rect">
            <a:avLst/>
          </a:prstGeom>
          <a:solidFill>
            <a:schemeClr val="bg1">
              <a:alpha val="7000"/>
            </a:schemeClr>
          </a:solidFill>
          <a:ln/>
        </p:spPr>
      </p:sp>
      <p:sp>
        <p:nvSpPr>
          <p:cNvPr id="15" name="Stat Service areas"/>
          <p:cNvSpPr txBox="1"/>
          <p:nvPr/>
        </p:nvSpPr>
        <p:spPr>
          <a:xfrm>
            <a:off x="4846320" y="3127248"/>
            <a:ext cx="1554480" cy="548640"/>
          </a:xfrm>
          <a:prstGeom prst="rect">
            <a:avLst/>
          </a:prstGeom>
          <a:noFill/>
          <a:ln/>
        </p:spPr>
        <p:txBody>
          <a:bodyPr wrap="square" lIns="0" tIns="0" rIns="0" bIns="0" rtlCol="0" anchor="t"/>
          <a:lstStyle/>
          <a:p>
            <a:pPr indent="0" marL="0">
              <a:buNone/>
            </a:pPr>
            <a:r>
              <a:rPr lang="en-US" sz="3400" dirty="0">
                <a:solidFill>
                  <a:schemeClr val="accent1"/>
                </a:solidFill>
                <a:latin typeface="Lora" pitchFamily="34" charset="0"/>
                <a:ea typeface="Lora" pitchFamily="34" charset="-122"/>
                <a:cs typeface="Lora" pitchFamily="34" charset="-120"/>
              </a:rPr>
              <a:t>3</a:t>
            </a:r>
            <a:endParaRPr lang="en-US" sz="3400" dirty="0"/>
          </a:p>
        </p:txBody>
      </p:sp>
      <p:sp>
        <p:nvSpPr>
          <p:cNvPr id="16" name="Stat label Service areas"/>
          <p:cNvSpPr txBox="1"/>
          <p:nvPr/>
        </p:nvSpPr>
        <p:spPr>
          <a:xfrm>
            <a:off x="4846320" y="3712464"/>
            <a:ext cx="1554480" cy="228600"/>
          </a:xfrm>
          <a:prstGeom prst="rect">
            <a:avLst/>
          </a:prstGeom>
          <a:noFill/>
          <a:ln/>
        </p:spPr>
        <p:txBody>
          <a:bodyPr wrap="square" lIns="0" tIns="0" rIns="0" bIns="0" rtlCol="0" anchor="t"/>
          <a:lstStyle/>
          <a:p>
            <a:pPr indent="0" marL="0">
              <a:buNone/>
            </a:pPr>
            <a:r>
              <a:rPr lang="en-US" sz="1100" b="1" dirty="0">
                <a:solidFill>
                  <a:schemeClr val="bg1"/>
                </a:solidFill>
              </a:rPr>
              <a:t>Service areas</a:t>
            </a:r>
            <a:endParaRPr lang="en-US" sz="1100" dirty="0"/>
          </a:p>
        </p:txBody>
      </p:sp>
      <p:sp>
        <p:nvSpPr>
          <p:cNvPr id="17" name="Stat caption Service areas"/>
          <p:cNvSpPr txBox="1"/>
          <p:nvPr/>
        </p:nvSpPr>
        <p:spPr>
          <a:xfrm>
            <a:off x="4846320" y="3959352"/>
            <a:ext cx="1600200" cy="457200"/>
          </a:xfrm>
          <a:prstGeom prst="rect">
            <a:avLst/>
          </a:prstGeom>
          <a:noFill/>
          <a:ln/>
        </p:spPr>
        <p:txBody>
          <a:bodyPr wrap="square" lIns="0" tIns="0" rIns="0" bIns="0" rtlCol="0" anchor="t"/>
          <a:lstStyle/>
          <a:p>
            <a:pPr indent="0" marL="0">
              <a:buNone/>
            </a:pPr>
            <a:r>
              <a:rPr lang="en-US" sz="950" dirty="0">
                <a:solidFill>
                  <a:schemeClr val="accent4"/>
                </a:solidFill>
              </a:rPr>
              <a:t>market entry, investor relations and PMO</a:t>
            </a:r>
            <a:endParaRPr lang="en-US" sz="950" dirty="0"/>
          </a:p>
        </p:txBody>
      </p:sp>
      <p:sp>
        <p:nvSpPr>
          <p:cNvPr id="18" name="Stat tile Africa Desk"/>
          <p:cNvSpPr/>
          <p:nvPr/>
        </p:nvSpPr>
        <p:spPr>
          <a:xfrm>
            <a:off x="6766560" y="3017520"/>
            <a:ext cx="1920240" cy="1463040"/>
          </a:xfrm>
          <a:prstGeom prst="rect">
            <a:avLst/>
          </a:prstGeom>
          <a:solidFill>
            <a:schemeClr val="bg1">
              <a:alpha val="7000"/>
            </a:schemeClr>
          </a:solidFill>
          <a:ln/>
        </p:spPr>
      </p:sp>
      <p:sp>
        <p:nvSpPr>
          <p:cNvPr id="19" name="Stat Africa Desk"/>
          <p:cNvSpPr txBox="1"/>
          <p:nvPr/>
        </p:nvSpPr>
        <p:spPr>
          <a:xfrm>
            <a:off x="6949440" y="3127248"/>
            <a:ext cx="1554480" cy="548640"/>
          </a:xfrm>
          <a:prstGeom prst="rect">
            <a:avLst/>
          </a:prstGeom>
          <a:noFill/>
          <a:ln/>
        </p:spPr>
        <p:txBody>
          <a:bodyPr wrap="square" lIns="0" tIns="0" rIns="0" bIns="0" rtlCol="0" anchor="t"/>
          <a:lstStyle/>
          <a:p>
            <a:pPr indent="0" marL="0">
              <a:buNone/>
            </a:pPr>
            <a:r>
              <a:rPr lang="en-US" sz="3400" dirty="0">
                <a:solidFill>
                  <a:schemeClr val="accent1"/>
                </a:solidFill>
                <a:latin typeface="Lora" pitchFamily="34" charset="0"/>
                <a:ea typeface="Lora" pitchFamily="34" charset="-122"/>
                <a:cs typeface="Lora" pitchFamily="34" charset="-120"/>
              </a:rPr>
              <a:t>1</a:t>
            </a:r>
            <a:endParaRPr lang="en-US" sz="3400" dirty="0"/>
          </a:p>
        </p:txBody>
      </p:sp>
      <p:sp>
        <p:nvSpPr>
          <p:cNvPr id="20" name="Stat label Africa Desk"/>
          <p:cNvSpPr txBox="1"/>
          <p:nvPr/>
        </p:nvSpPr>
        <p:spPr>
          <a:xfrm>
            <a:off x="6949440" y="3712464"/>
            <a:ext cx="1554480" cy="228600"/>
          </a:xfrm>
          <a:prstGeom prst="rect">
            <a:avLst/>
          </a:prstGeom>
          <a:noFill/>
          <a:ln/>
        </p:spPr>
        <p:txBody>
          <a:bodyPr wrap="square" lIns="0" tIns="0" rIns="0" bIns="0" rtlCol="0" anchor="t"/>
          <a:lstStyle/>
          <a:p>
            <a:pPr indent="0" marL="0">
              <a:buNone/>
            </a:pPr>
            <a:r>
              <a:rPr lang="en-US" sz="1100" b="1" dirty="0">
                <a:solidFill>
                  <a:schemeClr val="bg1"/>
                </a:solidFill>
              </a:rPr>
              <a:t>Africa Desk</a:t>
            </a:r>
            <a:endParaRPr lang="en-US" sz="1100" dirty="0"/>
          </a:p>
        </p:txBody>
      </p:sp>
      <p:sp>
        <p:nvSpPr>
          <p:cNvPr id="21" name="Stat caption Africa Desk"/>
          <p:cNvSpPr txBox="1"/>
          <p:nvPr/>
        </p:nvSpPr>
        <p:spPr>
          <a:xfrm>
            <a:off x="6949440" y="3959352"/>
            <a:ext cx="1600200" cy="457200"/>
          </a:xfrm>
          <a:prstGeom prst="rect">
            <a:avLst/>
          </a:prstGeom>
          <a:noFill/>
          <a:ln/>
        </p:spPr>
        <p:txBody>
          <a:bodyPr wrap="square" lIns="0" tIns="0" rIns="0" bIns="0" rtlCol="0" anchor="t"/>
          <a:lstStyle/>
          <a:p>
            <a:pPr indent="0" marL="0">
              <a:buNone/>
            </a:pPr>
            <a:r>
              <a:rPr lang="en-US" sz="950" dirty="0">
                <a:solidFill>
                  <a:schemeClr val="accent4"/>
                </a:solidFill>
              </a:rPr>
              <a:t>a named consultant and regular reporting</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chemeClr val="accent4"/>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457200" y="329184"/>
            <a:ext cx="8229600" cy="219456"/>
          </a:xfrm>
          <a:prstGeom prst="rect">
            <a:avLst/>
          </a:prstGeom>
          <a:noFill/>
          <a:ln/>
        </p:spPr>
        <p:txBody>
          <a:bodyPr wrap="square" lIns="0" tIns="0" rIns="0" bIns="0" rtlCol="0" anchor="ctr"/>
          <a:lstStyle/>
          <a:p>
            <a:pPr indent="0" marL="0">
              <a:buNone/>
            </a:pPr>
            <a:r>
              <a:rPr lang="en-US" sz="850" b="1" spc="200" kern="0" dirty="0">
                <a:solidFill>
                  <a:schemeClr val="accent2"/>
                </a:solidFill>
              </a:rPr>
              <a:t>REGIONAL FOCUS</a:t>
            </a:r>
            <a:endParaRPr lang="en-US" sz="850" dirty="0"/>
          </a:p>
        </p:txBody>
      </p:sp>
      <p:sp>
        <p:nvSpPr>
          <p:cNvPr id="3" name="Text 0"/>
          <p:cNvSpPr/>
          <p:nvPr>
            <p:ph idx="101" type="title" hasCustomPrompt="1"/>
          </p:nvPr>
        </p:nvSpPr>
        <p:spPr>
          <a:xfrm>
            <a:off x="457200" y="548640"/>
            <a:ext cx="8229600" cy="502920"/>
          </a:xfrm>
          <a:prstGeom prst="rect">
            <a:avLst/>
          </a:prstGeom>
          <a:noFill/>
          <a:ln/>
        </p:spPr>
        <p:txBody>
          <a:bodyPr wrap="square" lIns="0" tIns="0" rIns="0" bIns="0" rtlCol="0" anchor="t"/>
          <a:lstStyle/>
          <a:p>
            <a:pPr algn="l" indent="0" marL="0">
              <a:buNone/>
            </a:pPr>
            <a:r>
              <a:rPr lang="en-US" sz="2400" dirty="0">
                <a:solidFill>
                  <a:schemeClr val="tx1"/>
                </a:solidFill>
              </a:rPr>
              <a:t>Ten markets, one regional partner</a:t>
            </a:r>
            <a:endParaRPr lang="en-US" sz="2400" dirty="0"/>
          </a:p>
        </p:txBody>
      </p:sp>
      <p:pic>
        <p:nvPicPr>
          <p:cNvPr id="4" name="Region map" descr="Map of TNL Africa's ten core markets">    </p:cNvPr>
          <p:cNvPicPr>
            <a:picLocks noChangeAspect="1"/>
          </p:cNvPicPr>
          <p:nvPr/>
        </p:nvPicPr>
        <p:blipFill>
          <a:blip r:embed="rId1"/>
          <a:stretch>
            <a:fillRect/>
          </a:stretch>
        </p:blipFill>
        <p:spPr>
          <a:xfrm>
            <a:off x="457200" y="1234440"/>
            <a:ext cx="3200400" cy="3429000"/>
          </a:xfrm>
          <a:prstGeom prst="rect">
            <a:avLst/>
          </a:prstGeom>
        </p:spPr>
      </p:pic>
      <p:sp>
        <p:nvSpPr>
          <p:cNvPr id="5" name="Country list 1"/>
          <p:cNvSpPr txBox="1"/>
          <p:nvPr/>
        </p:nvSpPr>
        <p:spPr>
          <a:xfrm>
            <a:off x="3977640" y="1234440"/>
            <a:ext cx="2194560" cy="1325880"/>
          </a:xfrm>
          <a:prstGeom prst="rect">
            <a:avLst/>
          </a:prstGeom>
          <a:noFill/>
          <a:ln/>
        </p:spPr>
        <p:txBody>
          <a:bodyPr wrap="square" lIns="0" tIns="0" rIns="0" bIns="0" rtlCol="0" anchor="t"/>
          <a:lstStyle/>
          <a:p>
            <a:pPr indent="0" marL="0">
              <a:spcAft>
                <a:spcPts val="500"/>
              </a:spcAft>
              <a:buNone/>
            </a:pPr>
            <a:r>
              <a:rPr lang="en-US" sz="1000" b="1" dirty="0">
                <a:solidFill>
                  <a:schemeClr val="accent2"/>
                </a:solidFill>
              </a:rPr>
              <a:t>01   </a:t>
            </a:r>
            <a:pPr indent="0" marL="0">
              <a:spcAft>
                <a:spcPts val="500"/>
              </a:spcAft>
              <a:buNone/>
            </a:pPr>
            <a:r>
              <a:rPr lang="en-US" sz="1250" dirty="0">
                <a:solidFill>
                  <a:schemeClr val="tx1"/>
                </a:solidFill>
                <a:latin typeface="Lora" pitchFamily="34" charset="0"/>
                <a:ea typeface="Lora" pitchFamily="34" charset="-122"/>
                <a:cs typeface="Lora" pitchFamily="34" charset="-120"/>
              </a:rPr>
              <a:t>Kenya</a:t>
            </a:r>
            <a:endParaRPr lang="en-US" sz="1000" dirty="0"/>
          </a:p>
          <a:p>
            <a:pPr indent="0" marL="0">
              <a:spcAft>
                <a:spcPts val="500"/>
              </a:spcAft>
              <a:buNone/>
            </a:pPr>
            <a:r>
              <a:rPr lang="en-US" sz="1000" b="1" dirty="0">
                <a:solidFill>
                  <a:schemeClr val="accent2"/>
                </a:solidFill>
              </a:rPr>
              <a:t>02   </a:t>
            </a:r>
            <a:pPr indent="0" marL="0">
              <a:spcAft>
                <a:spcPts val="500"/>
              </a:spcAft>
              <a:buNone/>
            </a:pPr>
            <a:r>
              <a:rPr lang="en-US" sz="1250" dirty="0">
                <a:solidFill>
                  <a:schemeClr val="tx1"/>
                </a:solidFill>
                <a:latin typeface="Lora" pitchFamily="34" charset="0"/>
                <a:ea typeface="Lora" pitchFamily="34" charset="-122"/>
                <a:cs typeface="Lora" pitchFamily="34" charset="-120"/>
              </a:rPr>
              <a:t>Uganda</a:t>
            </a:r>
            <a:endParaRPr lang="en-US" sz="1000" dirty="0"/>
          </a:p>
          <a:p>
            <a:pPr indent="0" marL="0">
              <a:spcAft>
                <a:spcPts val="500"/>
              </a:spcAft>
              <a:buNone/>
            </a:pPr>
            <a:r>
              <a:rPr lang="en-US" sz="1000" b="1" dirty="0">
                <a:solidFill>
                  <a:schemeClr val="accent2"/>
                </a:solidFill>
              </a:rPr>
              <a:t>03   </a:t>
            </a:r>
            <a:pPr indent="0" marL="0">
              <a:spcAft>
                <a:spcPts val="500"/>
              </a:spcAft>
              <a:buNone/>
            </a:pPr>
            <a:r>
              <a:rPr lang="en-US" sz="1250" dirty="0">
                <a:solidFill>
                  <a:schemeClr val="tx1"/>
                </a:solidFill>
                <a:latin typeface="Lora" pitchFamily="34" charset="0"/>
                <a:ea typeface="Lora" pitchFamily="34" charset="-122"/>
                <a:cs typeface="Lora" pitchFamily="34" charset="-120"/>
              </a:rPr>
              <a:t>Tanzania</a:t>
            </a:r>
            <a:endParaRPr lang="en-US" sz="1000" dirty="0"/>
          </a:p>
          <a:p>
            <a:pPr indent="0" marL="0">
              <a:spcAft>
                <a:spcPts val="500"/>
              </a:spcAft>
              <a:buNone/>
            </a:pPr>
            <a:r>
              <a:rPr lang="en-US" sz="1000" b="1" dirty="0">
                <a:solidFill>
                  <a:schemeClr val="accent2"/>
                </a:solidFill>
              </a:rPr>
              <a:t>04   </a:t>
            </a:r>
            <a:pPr indent="0" marL="0">
              <a:spcAft>
                <a:spcPts val="500"/>
              </a:spcAft>
              <a:buNone/>
            </a:pPr>
            <a:r>
              <a:rPr lang="en-US" sz="1250" dirty="0">
                <a:solidFill>
                  <a:schemeClr val="tx1"/>
                </a:solidFill>
                <a:latin typeface="Lora" pitchFamily="34" charset="0"/>
                <a:ea typeface="Lora" pitchFamily="34" charset="-122"/>
                <a:cs typeface="Lora" pitchFamily="34" charset="-120"/>
              </a:rPr>
              <a:t>Rwanda</a:t>
            </a:r>
            <a:endParaRPr lang="en-US" sz="1000" dirty="0"/>
          </a:p>
          <a:p>
            <a:pPr indent="0" marL="0">
              <a:spcAft>
                <a:spcPts val="500"/>
              </a:spcAft>
              <a:buNone/>
            </a:pPr>
            <a:r>
              <a:rPr lang="en-US" sz="1000" b="1" dirty="0">
                <a:solidFill>
                  <a:schemeClr val="accent2"/>
                </a:solidFill>
              </a:rPr>
              <a:t>05   </a:t>
            </a:r>
            <a:pPr indent="0" marL="0">
              <a:spcAft>
                <a:spcPts val="500"/>
              </a:spcAft>
              <a:buNone/>
            </a:pPr>
            <a:r>
              <a:rPr lang="en-US" sz="1250" dirty="0">
                <a:solidFill>
                  <a:schemeClr val="tx1"/>
                </a:solidFill>
                <a:latin typeface="Lora" pitchFamily="34" charset="0"/>
                <a:ea typeface="Lora" pitchFamily="34" charset="-122"/>
                <a:cs typeface="Lora" pitchFamily="34" charset="-120"/>
              </a:rPr>
              <a:t>South Sudan</a:t>
            </a:r>
            <a:endParaRPr lang="en-US" sz="1000" dirty="0"/>
          </a:p>
        </p:txBody>
      </p:sp>
      <p:sp>
        <p:nvSpPr>
          <p:cNvPr id="6" name="Country list 2"/>
          <p:cNvSpPr txBox="1"/>
          <p:nvPr/>
        </p:nvSpPr>
        <p:spPr>
          <a:xfrm>
            <a:off x="6355080" y="1234440"/>
            <a:ext cx="2194560" cy="1325880"/>
          </a:xfrm>
          <a:prstGeom prst="rect">
            <a:avLst/>
          </a:prstGeom>
          <a:noFill/>
          <a:ln/>
        </p:spPr>
        <p:txBody>
          <a:bodyPr wrap="square" lIns="0" tIns="0" rIns="0" bIns="0" rtlCol="0" anchor="t"/>
          <a:lstStyle/>
          <a:p>
            <a:pPr indent="0" marL="0">
              <a:spcAft>
                <a:spcPts val="500"/>
              </a:spcAft>
              <a:buNone/>
            </a:pPr>
            <a:r>
              <a:rPr lang="en-US" sz="1000" b="1" dirty="0">
                <a:solidFill>
                  <a:schemeClr val="accent2"/>
                </a:solidFill>
              </a:rPr>
              <a:t>06   </a:t>
            </a:r>
            <a:pPr indent="0" marL="0">
              <a:spcAft>
                <a:spcPts val="500"/>
              </a:spcAft>
              <a:buNone/>
            </a:pPr>
            <a:r>
              <a:rPr lang="en-US" sz="1250" dirty="0">
                <a:solidFill>
                  <a:schemeClr val="tx1"/>
                </a:solidFill>
                <a:latin typeface="Lora" pitchFamily="34" charset="0"/>
                <a:ea typeface="Lora" pitchFamily="34" charset="-122"/>
                <a:cs typeface="Lora" pitchFamily="34" charset="-120"/>
              </a:rPr>
              <a:t>Somalia</a:t>
            </a:r>
            <a:endParaRPr lang="en-US" sz="1000" dirty="0"/>
          </a:p>
          <a:p>
            <a:pPr indent="0" marL="0">
              <a:spcAft>
                <a:spcPts val="500"/>
              </a:spcAft>
              <a:buNone/>
            </a:pPr>
            <a:r>
              <a:rPr lang="en-US" sz="1000" b="1" dirty="0">
                <a:solidFill>
                  <a:schemeClr val="accent2"/>
                </a:solidFill>
              </a:rPr>
              <a:t>07   </a:t>
            </a:r>
            <a:pPr indent="0" marL="0">
              <a:spcAft>
                <a:spcPts val="500"/>
              </a:spcAft>
              <a:buNone/>
            </a:pPr>
            <a:r>
              <a:rPr lang="en-US" sz="1250" dirty="0">
                <a:solidFill>
                  <a:schemeClr val="tx1"/>
                </a:solidFill>
                <a:latin typeface="Lora" pitchFamily="34" charset="0"/>
                <a:ea typeface="Lora" pitchFamily="34" charset="-122"/>
                <a:cs typeface="Lora" pitchFamily="34" charset="-120"/>
              </a:rPr>
              <a:t>DR Congo</a:t>
            </a:r>
            <a:endParaRPr lang="en-US" sz="1000" dirty="0"/>
          </a:p>
          <a:p>
            <a:pPr indent="0" marL="0">
              <a:spcAft>
                <a:spcPts val="500"/>
              </a:spcAft>
              <a:buNone/>
            </a:pPr>
            <a:r>
              <a:rPr lang="en-US" sz="1000" b="1" dirty="0">
                <a:solidFill>
                  <a:schemeClr val="accent2"/>
                </a:solidFill>
              </a:rPr>
              <a:t>08   </a:t>
            </a:r>
            <a:pPr indent="0" marL="0">
              <a:spcAft>
                <a:spcPts val="500"/>
              </a:spcAft>
              <a:buNone/>
            </a:pPr>
            <a:r>
              <a:rPr lang="en-US" sz="1250" dirty="0">
                <a:solidFill>
                  <a:schemeClr val="tx1"/>
                </a:solidFill>
                <a:latin typeface="Lora" pitchFamily="34" charset="0"/>
                <a:ea typeface="Lora" pitchFamily="34" charset="-122"/>
                <a:cs typeface="Lora" pitchFamily="34" charset="-120"/>
              </a:rPr>
              <a:t>Zambia</a:t>
            </a:r>
            <a:endParaRPr lang="en-US" sz="1000" dirty="0"/>
          </a:p>
          <a:p>
            <a:pPr indent="0" marL="0">
              <a:spcAft>
                <a:spcPts val="500"/>
              </a:spcAft>
              <a:buNone/>
            </a:pPr>
            <a:r>
              <a:rPr lang="en-US" sz="1000" b="1" dirty="0">
                <a:solidFill>
                  <a:schemeClr val="accent2"/>
                </a:solidFill>
              </a:rPr>
              <a:t>09   </a:t>
            </a:r>
            <a:pPr indent="0" marL="0">
              <a:spcAft>
                <a:spcPts val="500"/>
              </a:spcAft>
              <a:buNone/>
            </a:pPr>
            <a:r>
              <a:rPr lang="en-US" sz="1250" dirty="0">
                <a:solidFill>
                  <a:schemeClr val="tx1"/>
                </a:solidFill>
                <a:latin typeface="Lora" pitchFamily="34" charset="0"/>
                <a:ea typeface="Lora" pitchFamily="34" charset="-122"/>
                <a:cs typeface="Lora" pitchFamily="34" charset="-120"/>
              </a:rPr>
              <a:t>Malawi</a:t>
            </a:r>
            <a:endParaRPr lang="en-US" sz="1000" dirty="0"/>
          </a:p>
          <a:p>
            <a:pPr indent="0" marL="0">
              <a:spcAft>
                <a:spcPts val="500"/>
              </a:spcAft>
              <a:buNone/>
            </a:pPr>
            <a:r>
              <a:rPr lang="en-US" sz="1000" b="1" dirty="0">
                <a:solidFill>
                  <a:schemeClr val="accent2"/>
                </a:solidFill>
              </a:rPr>
              <a:t>10   </a:t>
            </a:r>
            <a:pPr indent="0" marL="0">
              <a:spcAft>
                <a:spcPts val="500"/>
              </a:spcAft>
              <a:buNone/>
            </a:pPr>
            <a:r>
              <a:rPr lang="en-US" sz="1250" dirty="0">
                <a:solidFill>
                  <a:schemeClr val="tx1"/>
                </a:solidFill>
                <a:latin typeface="Lora" pitchFamily="34" charset="0"/>
                <a:ea typeface="Lora" pitchFamily="34" charset="-122"/>
                <a:cs typeface="Lora" pitchFamily="34" charset="-120"/>
              </a:rPr>
              <a:t>Mozambique</a:t>
            </a:r>
            <a:endParaRPr lang="en-US" sz="1000" dirty="0"/>
          </a:p>
        </p:txBody>
      </p:sp>
      <p:sp>
        <p:nvSpPr>
          <p:cNvPr id="7" name="Question card 1"/>
          <p:cNvSpPr/>
          <p:nvPr/>
        </p:nvSpPr>
        <p:spPr>
          <a:xfrm>
            <a:off x="3977640" y="2697480"/>
            <a:ext cx="1481328" cy="1600200"/>
          </a:xfrm>
          <a:prstGeom prst="roundRect">
            <a:avLst>
              <a:gd name="adj" fmla="val 3704"/>
            </a:avLst>
          </a:prstGeom>
          <a:solidFill>
            <a:schemeClr val="bg1"/>
          </a:solidFill>
          <a:ln/>
          <a:effectLst>
            <a:outerShdw sx="100000" sy="100000" kx="0" ky="0" algn="bl" rotWithShape="0" blurRad="101600" dist="19050" dir="5400000">
              <a:srgbClr val="000000">
                <a:alpha val="8000"/>
              </a:srgbClr>
            </a:outerShdw>
          </a:effectLst>
        </p:spPr>
      </p:sp>
      <p:sp>
        <p:nvSpPr>
          <p:cNvPr id="8" name="Question 1 circle"/>
          <p:cNvSpPr/>
          <p:nvPr/>
        </p:nvSpPr>
        <p:spPr>
          <a:xfrm>
            <a:off x="4114800" y="2834640"/>
            <a:ext cx="365760" cy="365760"/>
          </a:xfrm>
          <a:prstGeom prst="ellipse">
            <a:avLst/>
          </a:prstGeom>
          <a:solidFill>
            <a:schemeClr val="tx1"/>
          </a:solidFill>
          <a:ln/>
        </p:spPr>
      </p:sp>
      <p:pic>
        <p:nvPicPr>
          <p:cNvPr id="9" name="Question 1 icon" descr="preencoded.png">    </p:cNvPr>
          <p:cNvPicPr>
            <a:picLocks noChangeAspect="1"/>
          </p:cNvPicPr>
          <p:nvPr/>
        </p:nvPicPr>
        <p:blipFill>
          <a:blip r:embed="rId2"/>
          <a:stretch>
            <a:fillRect/>
          </a:stretch>
        </p:blipFill>
        <p:spPr>
          <a:xfrm>
            <a:off x="4206240" y="2926080"/>
            <a:ext cx="182880" cy="182880"/>
          </a:xfrm>
          <a:prstGeom prst="rect">
            <a:avLst/>
          </a:prstGeom>
        </p:spPr>
      </p:pic>
      <p:sp>
        <p:nvSpPr>
          <p:cNvPr id="10" name="Question title 1"/>
          <p:cNvSpPr txBox="1"/>
          <p:nvPr/>
        </p:nvSpPr>
        <p:spPr>
          <a:xfrm>
            <a:off x="4114800" y="3291840"/>
            <a:ext cx="1207008" cy="228600"/>
          </a:xfrm>
          <a:prstGeom prst="rect">
            <a:avLst/>
          </a:prstGeom>
          <a:noFill/>
          <a:ln/>
        </p:spPr>
        <p:txBody>
          <a:bodyPr wrap="square" lIns="0" tIns="0" rIns="0" bIns="0" rtlCol="0" anchor="t"/>
          <a:lstStyle/>
          <a:p>
            <a:pPr indent="0" marL="0">
              <a:buNone/>
            </a:pPr>
            <a:r>
              <a:rPr lang="en-US" sz="1050" b="1" dirty="0">
                <a:solidFill>
                  <a:schemeClr val="tx1"/>
                </a:solidFill>
              </a:rPr>
              <a:t>Where to enter</a:t>
            </a:r>
            <a:endParaRPr lang="en-US" sz="1050" dirty="0"/>
          </a:p>
        </p:txBody>
      </p:sp>
      <p:sp>
        <p:nvSpPr>
          <p:cNvPr id="11" name="Question desc 1"/>
          <p:cNvSpPr txBox="1"/>
          <p:nvPr/>
        </p:nvSpPr>
        <p:spPr>
          <a:xfrm>
            <a:off x="4114800" y="3538728"/>
            <a:ext cx="1207008" cy="713232"/>
          </a:xfrm>
          <a:prstGeom prst="rect">
            <a:avLst/>
          </a:prstGeom>
          <a:noFill/>
          <a:ln/>
        </p:spPr>
        <p:txBody>
          <a:bodyPr wrap="square" lIns="0" tIns="0" rIns="0" bIns="0" rtlCol="0" anchor="t"/>
          <a:lstStyle/>
          <a:p>
            <a:pPr indent="0" marL="0">
              <a:buNone/>
            </a:pPr>
            <a:r>
              <a:rPr lang="en-US" sz="950" dirty="0">
                <a:solidFill>
                  <a:schemeClr val="tx2"/>
                </a:solidFill>
              </a:rPr>
              <a:t>Country and sector assessment, customer demand and route to market.</a:t>
            </a:r>
            <a:endParaRPr lang="en-US" sz="950" dirty="0"/>
          </a:p>
        </p:txBody>
      </p:sp>
      <p:sp>
        <p:nvSpPr>
          <p:cNvPr id="12" name="Question card 2"/>
          <p:cNvSpPr/>
          <p:nvPr/>
        </p:nvSpPr>
        <p:spPr>
          <a:xfrm>
            <a:off x="5577840" y="2697480"/>
            <a:ext cx="1481328" cy="1600200"/>
          </a:xfrm>
          <a:prstGeom prst="roundRect">
            <a:avLst>
              <a:gd name="adj" fmla="val 3704"/>
            </a:avLst>
          </a:prstGeom>
          <a:solidFill>
            <a:schemeClr val="bg1"/>
          </a:solidFill>
          <a:ln/>
          <a:effectLst>
            <a:outerShdw sx="100000" sy="100000" kx="0" ky="0" algn="bl" rotWithShape="0" blurRad="101600" dist="19050" dir="5400000">
              <a:srgbClr val="000000">
                <a:alpha val="8000"/>
              </a:srgbClr>
            </a:outerShdw>
          </a:effectLst>
        </p:spPr>
      </p:sp>
      <p:sp>
        <p:nvSpPr>
          <p:cNvPr id="13" name="Question 2 circle"/>
          <p:cNvSpPr/>
          <p:nvPr/>
        </p:nvSpPr>
        <p:spPr>
          <a:xfrm>
            <a:off x="5715000" y="2834640"/>
            <a:ext cx="365760" cy="365760"/>
          </a:xfrm>
          <a:prstGeom prst="ellipse">
            <a:avLst/>
          </a:prstGeom>
          <a:solidFill>
            <a:schemeClr val="tx1"/>
          </a:solidFill>
          <a:ln/>
        </p:spPr>
      </p:sp>
      <p:pic>
        <p:nvPicPr>
          <p:cNvPr id="14" name="Question 2 icon" descr="preencoded.png">    </p:cNvPr>
          <p:cNvPicPr>
            <a:picLocks noChangeAspect="1"/>
          </p:cNvPicPr>
          <p:nvPr/>
        </p:nvPicPr>
        <p:blipFill>
          <a:blip r:embed="rId3"/>
          <a:stretch>
            <a:fillRect/>
          </a:stretch>
        </p:blipFill>
        <p:spPr>
          <a:xfrm>
            <a:off x="5806440" y="2926080"/>
            <a:ext cx="182880" cy="182880"/>
          </a:xfrm>
          <a:prstGeom prst="rect">
            <a:avLst/>
          </a:prstGeom>
        </p:spPr>
      </p:pic>
      <p:sp>
        <p:nvSpPr>
          <p:cNvPr id="15" name="Question title 2"/>
          <p:cNvSpPr txBox="1"/>
          <p:nvPr/>
        </p:nvSpPr>
        <p:spPr>
          <a:xfrm>
            <a:off x="5715000" y="3291840"/>
            <a:ext cx="1207008" cy="228600"/>
          </a:xfrm>
          <a:prstGeom prst="rect">
            <a:avLst/>
          </a:prstGeom>
          <a:noFill/>
          <a:ln/>
        </p:spPr>
        <p:txBody>
          <a:bodyPr wrap="square" lIns="0" tIns="0" rIns="0" bIns="0" rtlCol="0" anchor="t"/>
          <a:lstStyle/>
          <a:p>
            <a:pPr indent="0" marL="0">
              <a:buNone/>
            </a:pPr>
            <a:r>
              <a:rPr lang="en-US" sz="1050" b="1" dirty="0">
                <a:solidFill>
                  <a:schemeClr val="tx1"/>
                </a:solidFill>
              </a:rPr>
              <a:t>Who to work with</a:t>
            </a:r>
            <a:endParaRPr lang="en-US" sz="1050" dirty="0"/>
          </a:p>
        </p:txBody>
      </p:sp>
      <p:sp>
        <p:nvSpPr>
          <p:cNvPr id="16" name="Question desc 2"/>
          <p:cNvSpPr txBox="1"/>
          <p:nvPr/>
        </p:nvSpPr>
        <p:spPr>
          <a:xfrm>
            <a:off x="5715000" y="3538728"/>
            <a:ext cx="1207008" cy="713232"/>
          </a:xfrm>
          <a:prstGeom prst="rect">
            <a:avLst/>
          </a:prstGeom>
          <a:noFill/>
          <a:ln/>
        </p:spPr>
        <p:txBody>
          <a:bodyPr wrap="square" lIns="0" tIns="0" rIns="0" bIns="0" rtlCol="0" anchor="t"/>
          <a:lstStyle/>
          <a:p>
            <a:pPr indent="0" marL="0">
              <a:buNone/>
            </a:pPr>
            <a:r>
              <a:rPr lang="en-US" sz="950" dirty="0">
                <a:solidFill>
                  <a:schemeClr val="tx2"/>
                </a:solidFill>
              </a:rPr>
              <a:t>Partner screening, stakeholder mapping and commercial introductions.</a:t>
            </a:r>
            <a:endParaRPr lang="en-US" sz="950" dirty="0"/>
          </a:p>
        </p:txBody>
      </p:sp>
      <p:sp>
        <p:nvSpPr>
          <p:cNvPr id="17" name="Question card 3"/>
          <p:cNvSpPr/>
          <p:nvPr/>
        </p:nvSpPr>
        <p:spPr>
          <a:xfrm>
            <a:off x="7178040" y="2697480"/>
            <a:ext cx="1481328" cy="1600200"/>
          </a:xfrm>
          <a:prstGeom prst="roundRect">
            <a:avLst>
              <a:gd name="adj" fmla="val 3704"/>
            </a:avLst>
          </a:prstGeom>
          <a:solidFill>
            <a:schemeClr val="bg1"/>
          </a:solidFill>
          <a:ln/>
          <a:effectLst>
            <a:outerShdw sx="100000" sy="100000" kx="0" ky="0" algn="bl" rotWithShape="0" blurRad="101600" dist="19050" dir="5400000">
              <a:srgbClr val="000000">
                <a:alpha val="8000"/>
              </a:srgbClr>
            </a:outerShdw>
          </a:effectLst>
        </p:spPr>
      </p:sp>
      <p:sp>
        <p:nvSpPr>
          <p:cNvPr id="18" name="Question 3 circle"/>
          <p:cNvSpPr/>
          <p:nvPr/>
        </p:nvSpPr>
        <p:spPr>
          <a:xfrm>
            <a:off x="7315200" y="2834640"/>
            <a:ext cx="365760" cy="365760"/>
          </a:xfrm>
          <a:prstGeom prst="ellipse">
            <a:avLst/>
          </a:prstGeom>
          <a:solidFill>
            <a:schemeClr val="tx1"/>
          </a:solidFill>
          <a:ln/>
        </p:spPr>
      </p:sp>
      <p:pic>
        <p:nvPicPr>
          <p:cNvPr id="19" name="Question 3 icon" descr="preencoded.png">    </p:cNvPr>
          <p:cNvPicPr>
            <a:picLocks noChangeAspect="1"/>
          </p:cNvPicPr>
          <p:nvPr/>
        </p:nvPicPr>
        <p:blipFill>
          <a:blip r:embed="rId4"/>
          <a:stretch>
            <a:fillRect/>
          </a:stretch>
        </p:blipFill>
        <p:spPr>
          <a:xfrm>
            <a:off x="7406640" y="2926080"/>
            <a:ext cx="182880" cy="182880"/>
          </a:xfrm>
          <a:prstGeom prst="rect">
            <a:avLst/>
          </a:prstGeom>
        </p:spPr>
      </p:pic>
      <p:sp>
        <p:nvSpPr>
          <p:cNvPr id="20" name="Question title 3"/>
          <p:cNvSpPr txBox="1"/>
          <p:nvPr/>
        </p:nvSpPr>
        <p:spPr>
          <a:xfrm>
            <a:off x="7315200" y="3291840"/>
            <a:ext cx="1207008" cy="228600"/>
          </a:xfrm>
          <a:prstGeom prst="rect">
            <a:avLst/>
          </a:prstGeom>
          <a:noFill/>
          <a:ln/>
        </p:spPr>
        <p:txBody>
          <a:bodyPr wrap="square" lIns="0" tIns="0" rIns="0" bIns="0" rtlCol="0" anchor="t"/>
          <a:lstStyle/>
          <a:p>
            <a:pPr indent="0" marL="0">
              <a:buNone/>
            </a:pPr>
            <a:r>
              <a:rPr lang="en-US" sz="1050" b="1" dirty="0">
                <a:solidFill>
                  <a:schemeClr val="tx1"/>
                </a:solidFill>
              </a:rPr>
              <a:t>How to operate</a:t>
            </a:r>
            <a:endParaRPr lang="en-US" sz="1050" dirty="0"/>
          </a:p>
        </p:txBody>
      </p:sp>
      <p:sp>
        <p:nvSpPr>
          <p:cNvPr id="21" name="Question desc 3"/>
          <p:cNvSpPr txBox="1"/>
          <p:nvPr/>
        </p:nvSpPr>
        <p:spPr>
          <a:xfrm>
            <a:off x="7315200" y="3538728"/>
            <a:ext cx="1207008" cy="713232"/>
          </a:xfrm>
          <a:prstGeom prst="rect">
            <a:avLst/>
          </a:prstGeom>
          <a:noFill/>
          <a:ln/>
        </p:spPr>
        <p:txBody>
          <a:bodyPr wrap="square" lIns="0" tIns="0" rIns="0" bIns="0" rtlCol="0" anchor="t"/>
          <a:lstStyle/>
          <a:p>
            <a:pPr indent="0" marL="0">
              <a:buNone/>
            </a:pPr>
            <a:r>
              <a:rPr lang="en-US" sz="950" dirty="0">
                <a:solidFill>
                  <a:schemeClr val="tx2"/>
                </a:solidFill>
              </a:rPr>
              <a:t>Establishment coordination, local resources and ongoing representation.</a:t>
            </a:r>
            <a:endParaRPr lang="en-US" sz="950" dirty="0"/>
          </a:p>
        </p:txBody>
      </p:sp>
      <p:sp>
        <p:nvSpPr>
          <p:cNvPr id="22" name="Market note"/>
          <p:cNvSpPr txBox="1"/>
          <p:nvPr/>
        </p:nvSpPr>
        <p:spPr>
          <a:xfrm>
            <a:off x="3977640" y="4370832"/>
            <a:ext cx="4709160" cy="329184"/>
          </a:xfrm>
          <a:prstGeom prst="rect">
            <a:avLst/>
          </a:prstGeom>
          <a:noFill/>
          <a:ln/>
        </p:spPr>
        <p:txBody>
          <a:bodyPr wrap="square" lIns="0" tIns="0" rIns="0" bIns="0" rtlCol="0" anchor="t"/>
          <a:lstStyle/>
          <a:p>
            <a:pPr indent="0" marL="0">
              <a:buNone/>
            </a:pPr>
            <a:r>
              <a:rPr lang="en-US" sz="900" i="1" dirty="0">
                <a:solidFill>
                  <a:schemeClr val="tx2"/>
                </a:solidFill>
              </a:rPr>
              <a:t>Additional markets by agreement and client need. Each assignment's local delivery team and advisers are agreed before mobilization.</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457200" y="329184"/>
            <a:ext cx="8229600" cy="219456"/>
          </a:xfrm>
          <a:prstGeom prst="rect">
            <a:avLst/>
          </a:prstGeom>
          <a:noFill/>
          <a:ln/>
        </p:spPr>
        <p:txBody>
          <a:bodyPr wrap="square" lIns="0" tIns="0" rIns="0" bIns="0" rtlCol="0" anchor="ctr"/>
          <a:lstStyle/>
          <a:p>
            <a:pPr indent="0" marL="0">
              <a:buNone/>
            </a:pPr>
            <a:r>
              <a:rPr lang="en-US" sz="850" b="1" spc="200" kern="0" dirty="0">
                <a:solidFill>
                  <a:schemeClr val="accent2"/>
                </a:solidFill>
              </a:rPr>
              <a:t>SECTOR EXPERIENCE</a:t>
            </a:r>
            <a:endParaRPr lang="en-US" sz="850" dirty="0"/>
          </a:p>
        </p:txBody>
      </p:sp>
      <p:sp>
        <p:nvSpPr>
          <p:cNvPr id="3" name="Text 0"/>
          <p:cNvSpPr/>
          <p:nvPr>
            <p:ph idx="101" type="title" hasCustomPrompt="1"/>
          </p:nvPr>
        </p:nvSpPr>
        <p:spPr>
          <a:xfrm>
            <a:off x="457200" y="548640"/>
            <a:ext cx="8229600" cy="502920"/>
          </a:xfrm>
          <a:prstGeom prst="rect">
            <a:avLst/>
          </a:prstGeom>
          <a:noFill/>
          <a:ln/>
        </p:spPr>
        <p:txBody>
          <a:bodyPr wrap="square" lIns="0" tIns="0" rIns="0" bIns="0" rtlCol="0" anchor="t"/>
          <a:lstStyle/>
          <a:p>
            <a:pPr algn="l" indent="0" marL="0">
              <a:buNone/>
            </a:pPr>
            <a:r>
              <a:rPr lang="en-US" sz="2400" dirty="0">
                <a:solidFill>
                  <a:schemeClr val="tx1"/>
                </a:solidFill>
              </a:rPr>
              <a:t>Sectors we know from the inside</a:t>
            </a:r>
            <a:endParaRPr lang="en-US" sz="2400" dirty="0"/>
          </a:p>
        </p:txBody>
      </p:sp>
      <p:sp>
        <p:nvSpPr>
          <p:cNvPr id="4" name="Sector intro"/>
          <p:cNvSpPr txBox="1"/>
          <p:nvPr/>
        </p:nvSpPr>
        <p:spPr>
          <a:xfrm>
            <a:off x="457200" y="1234440"/>
            <a:ext cx="2926080" cy="868680"/>
          </a:xfrm>
          <a:prstGeom prst="rect">
            <a:avLst/>
          </a:prstGeom>
          <a:noFill/>
          <a:ln/>
        </p:spPr>
        <p:txBody>
          <a:bodyPr wrap="square" lIns="0" tIns="0" rIns="0" bIns="0" rtlCol="0" anchor="t"/>
          <a:lstStyle/>
          <a:p>
            <a:pPr indent="0" marL="0">
              <a:lnSpc>
                <a:spcPct val="110000"/>
              </a:lnSpc>
              <a:buNone/>
            </a:pPr>
            <a:r>
              <a:rPr lang="en-US" sz="1100" dirty="0">
                <a:solidFill>
                  <a:schemeClr val="tx2"/>
                </a:solidFill>
              </a:rPr>
              <a:t>Services shaped around your product, customers and project requirements — backed by hands-on project and operating experience.</a:t>
            </a:r>
            <a:endParaRPr lang="en-US" sz="1100" dirty="0"/>
          </a:p>
        </p:txBody>
      </p:sp>
      <p:sp>
        <p:nvSpPr>
          <p:cNvPr id="5" name="Also label"/>
          <p:cNvSpPr txBox="1"/>
          <p:nvPr/>
        </p:nvSpPr>
        <p:spPr>
          <a:xfrm>
            <a:off x="457200" y="2212848"/>
            <a:ext cx="914400" cy="201168"/>
          </a:xfrm>
          <a:prstGeom prst="rect">
            <a:avLst/>
          </a:prstGeom>
          <a:noFill/>
          <a:ln/>
        </p:spPr>
        <p:txBody>
          <a:bodyPr wrap="square" lIns="0" tIns="0" rIns="0" bIns="0" rtlCol="0" anchor="t"/>
          <a:lstStyle/>
          <a:p>
            <a:pPr indent="0" marL="0">
              <a:buNone/>
            </a:pPr>
            <a:r>
              <a:rPr lang="en-US" sz="850" b="1" spc="200" kern="0" dirty="0">
                <a:solidFill>
                  <a:schemeClr val="accent2"/>
                </a:solidFill>
              </a:rPr>
              <a:t>ALSO</a:t>
            </a:r>
            <a:endParaRPr lang="en-US" sz="850" dirty="0"/>
          </a:p>
        </p:txBody>
      </p:sp>
      <p:sp>
        <p:nvSpPr>
          <p:cNvPr id="6" name="Also tag 1"/>
          <p:cNvSpPr/>
          <p:nvPr/>
        </p:nvSpPr>
        <p:spPr>
          <a:xfrm>
            <a:off x="457200" y="2487168"/>
            <a:ext cx="2926080" cy="274320"/>
          </a:xfrm>
          <a:prstGeom prst="roundRect">
            <a:avLst>
              <a:gd name="adj" fmla="val 20000"/>
            </a:avLst>
          </a:prstGeom>
          <a:solidFill>
            <a:schemeClr val="bg1"/>
          </a:solidFill>
          <a:ln w="9525">
            <a:solidFill>
              <a:schemeClr val="accent5"/>
            </a:solidFill>
            <a:prstDash val="solid"/>
          </a:ln>
        </p:spPr>
      </p:sp>
      <p:sp>
        <p:nvSpPr>
          <p:cNvPr id="7" name="Also sector 1"/>
          <p:cNvSpPr txBox="1"/>
          <p:nvPr/>
        </p:nvSpPr>
        <p:spPr>
          <a:xfrm>
            <a:off x="594360" y="2487168"/>
            <a:ext cx="2743200" cy="274320"/>
          </a:xfrm>
          <a:prstGeom prst="rect">
            <a:avLst/>
          </a:prstGeom>
          <a:noFill/>
          <a:ln/>
        </p:spPr>
        <p:txBody>
          <a:bodyPr wrap="square" lIns="0" tIns="0" rIns="0" bIns="0" rtlCol="0" anchor="ctr"/>
          <a:lstStyle/>
          <a:p>
            <a:pPr indent="0" marL="0">
              <a:buNone/>
            </a:pPr>
            <a:r>
              <a:rPr lang="en-US" sz="1000" dirty="0">
                <a:solidFill>
                  <a:schemeClr val="tx1"/>
                </a:solidFill>
              </a:rPr>
              <a:t>Oil &amp; gas support</a:t>
            </a:r>
            <a:endParaRPr lang="en-US" sz="1000" dirty="0"/>
          </a:p>
        </p:txBody>
      </p:sp>
      <p:sp>
        <p:nvSpPr>
          <p:cNvPr id="8" name="Also tag 2"/>
          <p:cNvSpPr/>
          <p:nvPr/>
        </p:nvSpPr>
        <p:spPr>
          <a:xfrm>
            <a:off x="457200" y="2825496"/>
            <a:ext cx="2926080" cy="274320"/>
          </a:xfrm>
          <a:prstGeom prst="roundRect">
            <a:avLst>
              <a:gd name="adj" fmla="val 20000"/>
            </a:avLst>
          </a:prstGeom>
          <a:solidFill>
            <a:schemeClr val="bg1"/>
          </a:solidFill>
          <a:ln w="9525">
            <a:solidFill>
              <a:schemeClr val="accent5"/>
            </a:solidFill>
            <a:prstDash val="solid"/>
          </a:ln>
        </p:spPr>
      </p:sp>
      <p:sp>
        <p:nvSpPr>
          <p:cNvPr id="9" name="Also sector 2"/>
          <p:cNvSpPr txBox="1"/>
          <p:nvPr/>
        </p:nvSpPr>
        <p:spPr>
          <a:xfrm>
            <a:off x="594360" y="2825496"/>
            <a:ext cx="2743200" cy="274320"/>
          </a:xfrm>
          <a:prstGeom prst="rect">
            <a:avLst/>
          </a:prstGeom>
          <a:noFill/>
          <a:ln/>
        </p:spPr>
        <p:txBody>
          <a:bodyPr wrap="square" lIns="0" tIns="0" rIns="0" bIns="0" rtlCol="0" anchor="ctr"/>
          <a:lstStyle/>
          <a:p>
            <a:pPr indent="0" marL="0">
              <a:buNone/>
            </a:pPr>
            <a:r>
              <a:rPr lang="en-US" sz="1000" dirty="0">
                <a:solidFill>
                  <a:schemeClr val="tx1"/>
                </a:solidFill>
              </a:rPr>
              <a:t>Mining, industrial &amp; manufacturing</a:t>
            </a:r>
            <a:endParaRPr lang="en-US" sz="1000" dirty="0"/>
          </a:p>
        </p:txBody>
      </p:sp>
      <p:sp>
        <p:nvSpPr>
          <p:cNvPr id="10" name="Also tag 3"/>
          <p:cNvSpPr/>
          <p:nvPr/>
        </p:nvSpPr>
        <p:spPr>
          <a:xfrm>
            <a:off x="457200" y="3163824"/>
            <a:ext cx="2926080" cy="274320"/>
          </a:xfrm>
          <a:prstGeom prst="roundRect">
            <a:avLst>
              <a:gd name="adj" fmla="val 20000"/>
            </a:avLst>
          </a:prstGeom>
          <a:solidFill>
            <a:schemeClr val="bg1"/>
          </a:solidFill>
          <a:ln w="9525">
            <a:solidFill>
              <a:schemeClr val="accent5"/>
            </a:solidFill>
            <a:prstDash val="solid"/>
          </a:ln>
        </p:spPr>
      </p:sp>
      <p:sp>
        <p:nvSpPr>
          <p:cNvPr id="11" name="Also sector 3"/>
          <p:cNvSpPr txBox="1"/>
          <p:nvPr/>
        </p:nvSpPr>
        <p:spPr>
          <a:xfrm>
            <a:off x="594360" y="3163824"/>
            <a:ext cx="2743200" cy="274320"/>
          </a:xfrm>
          <a:prstGeom prst="rect">
            <a:avLst/>
          </a:prstGeom>
          <a:noFill/>
          <a:ln/>
        </p:spPr>
        <p:txBody>
          <a:bodyPr wrap="square" lIns="0" tIns="0" rIns="0" bIns="0" rtlCol="0" anchor="ctr"/>
          <a:lstStyle/>
          <a:p>
            <a:pPr indent="0" marL="0">
              <a:buNone/>
            </a:pPr>
            <a:r>
              <a:rPr lang="en-US" sz="1000" dirty="0">
                <a:solidFill>
                  <a:schemeClr val="tx1"/>
                </a:solidFill>
              </a:rPr>
              <a:t>Agriculture &amp; food security</a:t>
            </a:r>
            <a:endParaRPr lang="en-US" sz="1000" dirty="0"/>
          </a:p>
        </p:txBody>
      </p:sp>
      <p:sp>
        <p:nvSpPr>
          <p:cNvPr id="12" name="Also tag 4"/>
          <p:cNvSpPr/>
          <p:nvPr/>
        </p:nvSpPr>
        <p:spPr>
          <a:xfrm>
            <a:off x="457200" y="3502152"/>
            <a:ext cx="2926080" cy="274320"/>
          </a:xfrm>
          <a:prstGeom prst="roundRect">
            <a:avLst>
              <a:gd name="adj" fmla="val 20000"/>
            </a:avLst>
          </a:prstGeom>
          <a:solidFill>
            <a:schemeClr val="bg1"/>
          </a:solidFill>
          <a:ln w="9525">
            <a:solidFill>
              <a:schemeClr val="accent5"/>
            </a:solidFill>
            <a:prstDash val="solid"/>
          </a:ln>
        </p:spPr>
      </p:sp>
      <p:sp>
        <p:nvSpPr>
          <p:cNvPr id="13" name="Also sector 4"/>
          <p:cNvSpPr txBox="1"/>
          <p:nvPr/>
        </p:nvSpPr>
        <p:spPr>
          <a:xfrm>
            <a:off x="594360" y="3502152"/>
            <a:ext cx="2743200" cy="274320"/>
          </a:xfrm>
          <a:prstGeom prst="rect">
            <a:avLst/>
          </a:prstGeom>
          <a:noFill/>
          <a:ln/>
        </p:spPr>
        <p:txBody>
          <a:bodyPr wrap="square" lIns="0" tIns="0" rIns="0" bIns="0" rtlCol="0" anchor="ctr"/>
          <a:lstStyle/>
          <a:p>
            <a:pPr indent="0" marL="0">
              <a:buNone/>
            </a:pPr>
            <a:r>
              <a:rPr lang="en-US" sz="1000" dirty="0">
                <a:solidFill>
                  <a:schemeClr val="tx1"/>
                </a:solidFill>
              </a:rPr>
              <a:t>EV solutions</a:t>
            </a:r>
            <a:endParaRPr lang="en-US" sz="1000" dirty="0"/>
          </a:p>
        </p:txBody>
      </p:sp>
      <p:sp>
        <p:nvSpPr>
          <p:cNvPr id="14" name="Also tag 5"/>
          <p:cNvSpPr/>
          <p:nvPr/>
        </p:nvSpPr>
        <p:spPr>
          <a:xfrm>
            <a:off x="457200" y="3840480"/>
            <a:ext cx="2926080" cy="274320"/>
          </a:xfrm>
          <a:prstGeom prst="roundRect">
            <a:avLst>
              <a:gd name="adj" fmla="val 20000"/>
            </a:avLst>
          </a:prstGeom>
          <a:solidFill>
            <a:schemeClr val="bg1"/>
          </a:solidFill>
          <a:ln w="9525">
            <a:solidFill>
              <a:schemeClr val="accent5"/>
            </a:solidFill>
            <a:prstDash val="solid"/>
          </a:ln>
        </p:spPr>
      </p:sp>
      <p:sp>
        <p:nvSpPr>
          <p:cNvPr id="15" name="Also sector 5"/>
          <p:cNvSpPr txBox="1"/>
          <p:nvPr/>
        </p:nvSpPr>
        <p:spPr>
          <a:xfrm>
            <a:off x="594360" y="3840480"/>
            <a:ext cx="2743200" cy="274320"/>
          </a:xfrm>
          <a:prstGeom prst="rect">
            <a:avLst/>
          </a:prstGeom>
          <a:noFill/>
          <a:ln/>
        </p:spPr>
        <p:txBody>
          <a:bodyPr wrap="square" lIns="0" tIns="0" rIns="0" bIns="0" rtlCol="0" anchor="ctr"/>
          <a:lstStyle/>
          <a:p>
            <a:pPr indent="0" marL="0">
              <a:buNone/>
            </a:pPr>
            <a:r>
              <a:rPr lang="en-US" sz="1000" dirty="0">
                <a:solidFill>
                  <a:schemeClr val="tx1"/>
                </a:solidFill>
              </a:rPr>
              <a:t>Aviation</a:t>
            </a:r>
            <a:endParaRPr lang="en-US" sz="1000" dirty="0"/>
          </a:p>
        </p:txBody>
      </p:sp>
      <p:sp>
        <p:nvSpPr>
          <p:cNvPr id="16" name="Also tag 6"/>
          <p:cNvSpPr/>
          <p:nvPr/>
        </p:nvSpPr>
        <p:spPr>
          <a:xfrm>
            <a:off x="457200" y="4178808"/>
            <a:ext cx="2926080" cy="274320"/>
          </a:xfrm>
          <a:prstGeom prst="roundRect">
            <a:avLst>
              <a:gd name="adj" fmla="val 20000"/>
            </a:avLst>
          </a:prstGeom>
          <a:solidFill>
            <a:schemeClr val="bg1"/>
          </a:solidFill>
          <a:ln w="9525">
            <a:solidFill>
              <a:schemeClr val="accent5"/>
            </a:solidFill>
            <a:prstDash val="solid"/>
          </a:ln>
        </p:spPr>
      </p:sp>
      <p:sp>
        <p:nvSpPr>
          <p:cNvPr id="17" name="Also sector 6"/>
          <p:cNvSpPr txBox="1"/>
          <p:nvPr/>
        </p:nvSpPr>
        <p:spPr>
          <a:xfrm>
            <a:off x="594360" y="4178808"/>
            <a:ext cx="2743200" cy="274320"/>
          </a:xfrm>
          <a:prstGeom prst="rect">
            <a:avLst/>
          </a:prstGeom>
          <a:noFill/>
          <a:ln/>
        </p:spPr>
        <p:txBody>
          <a:bodyPr wrap="square" lIns="0" tIns="0" rIns="0" bIns="0" rtlCol="0" anchor="ctr"/>
          <a:lstStyle/>
          <a:p>
            <a:pPr indent="0" marL="0">
              <a:buNone/>
            </a:pPr>
            <a:r>
              <a:rPr lang="en-US" sz="1000" dirty="0">
                <a:solidFill>
                  <a:schemeClr val="tx1"/>
                </a:solidFill>
              </a:rPr>
              <a:t>Technology &amp; telecoms</a:t>
            </a:r>
            <a:endParaRPr lang="en-US" sz="1000" dirty="0"/>
          </a:p>
        </p:txBody>
      </p:sp>
      <p:pic>
        <p:nvPicPr>
          <p:cNvPr id="18" name="Sector photo 1" descr="Construction &amp; civil works">    </p:cNvPr>
          <p:cNvPicPr>
            <a:picLocks noChangeAspect="1"/>
          </p:cNvPicPr>
          <p:nvPr/>
        </p:nvPicPr>
        <p:blipFill>
          <a:blip r:embed="rId1"/>
          <a:stretch>
            <a:fillRect/>
          </a:stretch>
        </p:blipFill>
        <p:spPr>
          <a:xfrm>
            <a:off x="3749040" y="1234440"/>
            <a:ext cx="1581912" cy="713232"/>
          </a:xfrm>
          <a:prstGeom prst="rect">
            <a:avLst/>
          </a:prstGeom>
        </p:spPr>
      </p:pic>
      <p:sp>
        <p:nvSpPr>
          <p:cNvPr id="19" name="Sector label 1"/>
          <p:cNvSpPr txBox="1"/>
          <p:nvPr/>
        </p:nvSpPr>
        <p:spPr>
          <a:xfrm>
            <a:off x="3749040" y="1984248"/>
            <a:ext cx="1581912" cy="310896"/>
          </a:xfrm>
          <a:prstGeom prst="rect">
            <a:avLst/>
          </a:prstGeom>
          <a:noFill/>
          <a:ln/>
        </p:spPr>
        <p:txBody>
          <a:bodyPr wrap="square" lIns="0" tIns="0" rIns="0" bIns="0" rtlCol="0" anchor="t"/>
          <a:lstStyle/>
          <a:p>
            <a:pPr indent="0" marL="0">
              <a:buNone/>
            </a:pPr>
            <a:r>
              <a:rPr lang="en-US" sz="950" b="1" dirty="0">
                <a:solidFill>
                  <a:schemeClr val="accent2"/>
                </a:solidFill>
              </a:rPr>
              <a:t>01  </a:t>
            </a:r>
            <a:pPr indent="0" marL="0">
              <a:buNone/>
            </a:pPr>
            <a:r>
              <a:rPr lang="en-US" sz="950" dirty="0">
                <a:solidFill>
                  <a:schemeClr val="tx1"/>
                </a:solidFill>
              </a:rPr>
              <a:t>Construction &amp; civil works</a:t>
            </a:r>
            <a:endParaRPr lang="en-US" sz="950" dirty="0"/>
          </a:p>
        </p:txBody>
      </p:sp>
      <p:pic>
        <p:nvPicPr>
          <p:cNvPr id="20" name="Sector photo 2" descr="Camps: design, build &amp; manage">    </p:cNvPr>
          <p:cNvPicPr>
            <a:picLocks noChangeAspect="1"/>
          </p:cNvPicPr>
          <p:nvPr/>
        </p:nvPicPr>
        <p:blipFill>
          <a:blip r:embed="rId2"/>
          <a:stretch>
            <a:fillRect/>
          </a:stretch>
        </p:blipFill>
        <p:spPr>
          <a:xfrm>
            <a:off x="5422392" y="1234440"/>
            <a:ext cx="1581912" cy="713232"/>
          </a:xfrm>
          <a:prstGeom prst="rect">
            <a:avLst/>
          </a:prstGeom>
        </p:spPr>
      </p:pic>
      <p:sp>
        <p:nvSpPr>
          <p:cNvPr id="21" name="Sector label 2"/>
          <p:cNvSpPr txBox="1"/>
          <p:nvPr/>
        </p:nvSpPr>
        <p:spPr>
          <a:xfrm>
            <a:off x="5422392" y="1984248"/>
            <a:ext cx="1581912" cy="310896"/>
          </a:xfrm>
          <a:prstGeom prst="rect">
            <a:avLst/>
          </a:prstGeom>
          <a:noFill/>
          <a:ln/>
        </p:spPr>
        <p:txBody>
          <a:bodyPr wrap="square" lIns="0" tIns="0" rIns="0" bIns="0" rtlCol="0" anchor="t"/>
          <a:lstStyle/>
          <a:p>
            <a:pPr indent="0" marL="0">
              <a:buNone/>
            </a:pPr>
            <a:r>
              <a:rPr lang="en-US" sz="950" b="1" dirty="0">
                <a:solidFill>
                  <a:schemeClr val="accent2"/>
                </a:solidFill>
              </a:rPr>
              <a:t>02  </a:t>
            </a:r>
            <a:pPr indent="0" marL="0">
              <a:buNone/>
            </a:pPr>
            <a:r>
              <a:rPr lang="en-US" sz="950" dirty="0">
                <a:solidFill>
                  <a:schemeClr val="tx1"/>
                </a:solidFill>
              </a:rPr>
              <a:t>Camps: design, build &amp; manage</a:t>
            </a:r>
            <a:endParaRPr lang="en-US" sz="950" dirty="0"/>
          </a:p>
        </p:txBody>
      </p:sp>
      <p:pic>
        <p:nvPicPr>
          <p:cNvPr id="22" name="Sector photo 3" descr="Modular construction">    </p:cNvPr>
          <p:cNvPicPr>
            <a:picLocks noChangeAspect="1"/>
          </p:cNvPicPr>
          <p:nvPr/>
        </p:nvPicPr>
        <p:blipFill>
          <a:blip r:embed="rId3"/>
          <a:stretch>
            <a:fillRect/>
          </a:stretch>
        </p:blipFill>
        <p:spPr>
          <a:xfrm>
            <a:off x="7095744" y="1234440"/>
            <a:ext cx="1581912" cy="713232"/>
          </a:xfrm>
          <a:prstGeom prst="rect">
            <a:avLst/>
          </a:prstGeom>
        </p:spPr>
      </p:pic>
      <p:sp>
        <p:nvSpPr>
          <p:cNvPr id="23" name="Sector label 3"/>
          <p:cNvSpPr txBox="1"/>
          <p:nvPr/>
        </p:nvSpPr>
        <p:spPr>
          <a:xfrm>
            <a:off x="7095744" y="1984248"/>
            <a:ext cx="1581912" cy="310896"/>
          </a:xfrm>
          <a:prstGeom prst="rect">
            <a:avLst/>
          </a:prstGeom>
          <a:noFill/>
          <a:ln/>
        </p:spPr>
        <p:txBody>
          <a:bodyPr wrap="square" lIns="0" tIns="0" rIns="0" bIns="0" rtlCol="0" anchor="t"/>
          <a:lstStyle/>
          <a:p>
            <a:pPr indent="0" marL="0">
              <a:buNone/>
            </a:pPr>
            <a:r>
              <a:rPr lang="en-US" sz="950" b="1" dirty="0">
                <a:solidFill>
                  <a:schemeClr val="accent2"/>
                </a:solidFill>
              </a:rPr>
              <a:t>03  </a:t>
            </a:r>
            <a:pPr indent="0" marL="0">
              <a:buNone/>
            </a:pPr>
            <a:r>
              <a:rPr lang="en-US" sz="950" dirty="0">
                <a:solidFill>
                  <a:schemeClr val="tx1"/>
                </a:solidFill>
              </a:rPr>
              <a:t>Modular construction</a:t>
            </a:r>
            <a:endParaRPr lang="en-US" sz="950" dirty="0"/>
          </a:p>
        </p:txBody>
      </p:sp>
      <p:pic>
        <p:nvPicPr>
          <p:cNvPr id="24" name="Sector photo 4" descr="Hospitality &amp; residential">    </p:cNvPr>
          <p:cNvPicPr>
            <a:picLocks noChangeAspect="1"/>
          </p:cNvPicPr>
          <p:nvPr/>
        </p:nvPicPr>
        <p:blipFill>
          <a:blip r:embed="rId4"/>
          <a:stretch>
            <a:fillRect/>
          </a:stretch>
        </p:blipFill>
        <p:spPr>
          <a:xfrm>
            <a:off x="3749040" y="2331720"/>
            <a:ext cx="1581912" cy="713232"/>
          </a:xfrm>
          <a:prstGeom prst="rect">
            <a:avLst/>
          </a:prstGeom>
        </p:spPr>
      </p:pic>
      <p:sp>
        <p:nvSpPr>
          <p:cNvPr id="25" name="Sector label 4"/>
          <p:cNvSpPr txBox="1"/>
          <p:nvPr/>
        </p:nvSpPr>
        <p:spPr>
          <a:xfrm>
            <a:off x="3749040" y="3081528"/>
            <a:ext cx="1581912" cy="310896"/>
          </a:xfrm>
          <a:prstGeom prst="rect">
            <a:avLst/>
          </a:prstGeom>
          <a:noFill/>
          <a:ln/>
        </p:spPr>
        <p:txBody>
          <a:bodyPr wrap="square" lIns="0" tIns="0" rIns="0" bIns="0" rtlCol="0" anchor="t"/>
          <a:lstStyle/>
          <a:p>
            <a:pPr indent="0" marL="0">
              <a:buNone/>
            </a:pPr>
            <a:r>
              <a:rPr lang="en-US" sz="950" b="1" dirty="0">
                <a:solidFill>
                  <a:schemeClr val="accent2"/>
                </a:solidFill>
              </a:rPr>
              <a:t>04  </a:t>
            </a:r>
            <a:pPr indent="0" marL="0">
              <a:buNone/>
            </a:pPr>
            <a:r>
              <a:rPr lang="en-US" sz="950" dirty="0">
                <a:solidFill>
                  <a:schemeClr val="tx1"/>
                </a:solidFill>
              </a:rPr>
              <a:t>Hospitality &amp; residential</a:t>
            </a:r>
            <a:endParaRPr lang="en-US" sz="950" dirty="0"/>
          </a:p>
        </p:txBody>
      </p:sp>
      <p:pic>
        <p:nvPicPr>
          <p:cNvPr id="26" name="Sector photo 5" descr="Renewable energy &amp; water">    </p:cNvPr>
          <p:cNvPicPr>
            <a:picLocks noChangeAspect="1"/>
          </p:cNvPicPr>
          <p:nvPr/>
        </p:nvPicPr>
        <p:blipFill>
          <a:blip r:embed="rId5"/>
          <a:stretch>
            <a:fillRect/>
          </a:stretch>
        </p:blipFill>
        <p:spPr>
          <a:xfrm>
            <a:off x="5422392" y="2331720"/>
            <a:ext cx="1581912" cy="713232"/>
          </a:xfrm>
          <a:prstGeom prst="rect">
            <a:avLst/>
          </a:prstGeom>
        </p:spPr>
      </p:pic>
      <p:sp>
        <p:nvSpPr>
          <p:cNvPr id="27" name="Sector label 5"/>
          <p:cNvSpPr txBox="1"/>
          <p:nvPr/>
        </p:nvSpPr>
        <p:spPr>
          <a:xfrm>
            <a:off x="5422392" y="3081528"/>
            <a:ext cx="1581912" cy="310896"/>
          </a:xfrm>
          <a:prstGeom prst="rect">
            <a:avLst/>
          </a:prstGeom>
          <a:noFill/>
          <a:ln/>
        </p:spPr>
        <p:txBody>
          <a:bodyPr wrap="square" lIns="0" tIns="0" rIns="0" bIns="0" rtlCol="0" anchor="t"/>
          <a:lstStyle/>
          <a:p>
            <a:pPr indent="0" marL="0">
              <a:buNone/>
            </a:pPr>
            <a:r>
              <a:rPr lang="en-US" sz="950" b="1" dirty="0">
                <a:solidFill>
                  <a:schemeClr val="accent2"/>
                </a:solidFill>
              </a:rPr>
              <a:t>05  </a:t>
            </a:r>
            <a:pPr indent="0" marL="0">
              <a:buNone/>
            </a:pPr>
            <a:r>
              <a:rPr lang="en-US" sz="950" dirty="0">
                <a:solidFill>
                  <a:schemeClr val="tx1"/>
                </a:solidFill>
              </a:rPr>
              <a:t>Renewable energy &amp; water</a:t>
            </a:r>
            <a:endParaRPr lang="en-US" sz="950" dirty="0"/>
          </a:p>
        </p:txBody>
      </p:sp>
      <p:pic>
        <p:nvPicPr>
          <p:cNvPr id="28" name="Sector photo 6" descr="Healthcare">    </p:cNvPr>
          <p:cNvPicPr>
            <a:picLocks noChangeAspect="1"/>
          </p:cNvPicPr>
          <p:nvPr/>
        </p:nvPicPr>
        <p:blipFill>
          <a:blip r:embed="rId6"/>
          <a:stretch>
            <a:fillRect/>
          </a:stretch>
        </p:blipFill>
        <p:spPr>
          <a:xfrm>
            <a:off x="7095744" y="2331720"/>
            <a:ext cx="1581912" cy="713232"/>
          </a:xfrm>
          <a:prstGeom prst="rect">
            <a:avLst/>
          </a:prstGeom>
        </p:spPr>
      </p:pic>
      <p:sp>
        <p:nvSpPr>
          <p:cNvPr id="29" name="Sector label 6"/>
          <p:cNvSpPr txBox="1"/>
          <p:nvPr/>
        </p:nvSpPr>
        <p:spPr>
          <a:xfrm>
            <a:off x="7095744" y="3081528"/>
            <a:ext cx="1581912" cy="310896"/>
          </a:xfrm>
          <a:prstGeom prst="rect">
            <a:avLst/>
          </a:prstGeom>
          <a:noFill/>
          <a:ln/>
        </p:spPr>
        <p:txBody>
          <a:bodyPr wrap="square" lIns="0" tIns="0" rIns="0" bIns="0" rtlCol="0" anchor="t"/>
          <a:lstStyle/>
          <a:p>
            <a:pPr indent="0" marL="0">
              <a:buNone/>
            </a:pPr>
            <a:r>
              <a:rPr lang="en-US" sz="950" b="1" dirty="0">
                <a:solidFill>
                  <a:schemeClr val="accent2"/>
                </a:solidFill>
              </a:rPr>
              <a:t>06  </a:t>
            </a:r>
            <a:pPr indent="0" marL="0">
              <a:buNone/>
            </a:pPr>
            <a:r>
              <a:rPr lang="en-US" sz="950" dirty="0">
                <a:solidFill>
                  <a:schemeClr val="tx1"/>
                </a:solidFill>
              </a:rPr>
              <a:t>Healthcare</a:t>
            </a:r>
            <a:endParaRPr lang="en-US" sz="950" dirty="0"/>
          </a:p>
        </p:txBody>
      </p:sp>
      <p:pic>
        <p:nvPicPr>
          <p:cNvPr id="30" name="Sector photo 7" descr="Logistics &amp; cold chain">    </p:cNvPr>
          <p:cNvPicPr>
            <a:picLocks noChangeAspect="1"/>
          </p:cNvPicPr>
          <p:nvPr/>
        </p:nvPicPr>
        <p:blipFill>
          <a:blip r:embed="rId7"/>
          <a:stretch>
            <a:fillRect/>
          </a:stretch>
        </p:blipFill>
        <p:spPr>
          <a:xfrm>
            <a:off x="3749040" y="3429000"/>
            <a:ext cx="1581912" cy="713232"/>
          </a:xfrm>
          <a:prstGeom prst="rect">
            <a:avLst/>
          </a:prstGeom>
        </p:spPr>
      </p:pic>
      <p:sp>
        <p:nvSpPr>
          <p:cNvPr id="31" name="Sector label 7"/>
          <p:cNvSpPr txBox="1"/>
          <p:nvPr/>
        </p:nvSpPr>
        <p:spPr>
          <a:xfrm>
            <a:off x="3749040" y="4178808"/>
            <a:ext cx="1581912" cy="310896"/>
          </a:xfrm>
          <a:prstGeom prst="rect">
            <a:avLst/>
          </a:prstGeom>
          <a:noFill/>
          <a:ln/>
        </p:spPr>
        <p:txBody>
          <a:bodyPr wrap="square" lIns="0" tIns="0" rIns="0" bIns="0" rtlCol="0" anchor="t"/>
          <a:lstStyle/>
          <a:p>
            <a:pPr indent="0" marL="0">
              <a:buNone/>
            </a:pPr>
            <a:r>
              <a:rPr lang="en-US" sz="950" b="1" dirty="0">
                <a:solidFill>
                  <a:schemeClr val="accent2"/>
                </a:solidFill>
              </a:rPr>
              <a:t>07  </a:t>
            </a:r>
            <a:pPr indent="0" marL="0">
              <a:buNone/>
            </a:pPr>
            <a:r>
              <a:rPr lang="en-US" sz="950" dirty="0">
                <a:solidFill>
                  <a:schemeClr val="tx1"/>
                </a:solidFill>
              </a:rPr>
              <a:t>Logistics &amp; cold chain</a:t>
            </a:r>
            <a:endParaRPr lang="en-US" sz="950" dirty="0"/>
          </a:p>
        </p:txBody>
      </p:sp>
      <p:pic>
        <p:nvPicPr>
          <p:cNvPr id="32" name="Sector photo 8" descr="Last-mile solutions">    </p:cNvPr>
          <p:cNvPicPr>
            <a:picLocks noChangeAspect="1"/>
          </p:cNvPicPr>
          <p:nvPr/>
        </p:nvPicPr>
        <p:blipFill>
          <a:blip r:embed="rId8"/>
          <a:stretch>
            <a:fillRect/>
          </a:stretch>
        </p:blipFill>
        <p:spPr>
          <a:xfrm>
            <a:off x="5422392" y="3429000"/>
            <a:ext cx="1581912" cy="713232"/>
          </a:xfrm>
          <a:prstGeom prst="rect">
            <a:avLst/>
          </a:prstGeom>
        </p:spPr>
      </p:pic>
      <p:sp>
        <p:nvSpPr>
          <p:cNvPr id="33" name="Sector label 8"/>
          <p:cNvSpPr txBox="1"/>
          <p:nvPr/>
        </p:nvSpPr>
        <p:spPr>
          <a:xfrm>
            <a:off x="5422392" y="4178808"/>
            <a:ext cx="1581912" cy="310896"/>
          </a:xfrm>
          <a:prstGeom prst="rect">
            <a:avLst/>
          </a:prstGeom>
          <a:noFill/>
          <a:ln/>
        </p:spPr>
        <p:txBody>
          <a:bodyPr wrap="square" lIns="0" tIns="0" rIns="0" bIns="0" rtlCol="0" anchor="t"/>
          <a:lstStyle/>
          <a:p>
            <a:pPr indent="0" marL="0">
              <a:buNone/>
            </a:pPr>
            <a:r>
              <a:rPr lang="en-US" sz="950" b="1" dirty="0">
                <a:solidFill>
                  <a:schemeClr val="accent2"/>
                </a:solidFill>
              </a:rPr>
              <a:t>08  </a:t>
            </a:r>
            <a:pPr indent="0" marL="0">
              <a:buNone/>
            </a:pPr>
            <a:r>
              <a:rPr lang="en-US" sz="950" dirty="0">
                <a:solidFill>
                  <a:schemeClr val="tx1"/>
                </a:solidFill>
              </a:rPr>
              <a:t>Last-mile solutions</a:t>
            </a:r>
            <a:endParaRPr lang="en-US" sz="950" dirty="0"/>
          </a:p>
        </p:txBody>
      </p:sp>
      <p:pic>
        <p:nvPicPr>
          <p:cNvPr id="34" name="Sector photo 9" descr="Security &amp; defence">    </p:cNvPr>
          <p:cNvPicPr>
            <a:picLocks noChangeAspect="1"/>
          </p:cNvPicPr>
          <p:nvPr/>
        </p:nvPicPr>
        <p:blipFill>
          <a:blip r:embed="rId9"/>
          <a:stretch>
            <a:fillRect/>
          </a:stretch>
        </p:blipFill>
        <p:spPr>
          <a:xfrm>
            <a:off x="7095744" y="3429000"/>
            <a:ext cx="1581912" cy="713232"/>
          </a:xfrm>
          <a:prstGeom prst="rect">
            <a:avLst/>
          </a:prstGeom>
        </p:spPr>
      </p:pic>
      <p:sp>
        <p:nvSpPr>
          <p:cNvPr id="35" name="Sector label 9"/>
          <p:cNvSpPr txBox="1"/>
          <p:nvPr/>
        </p:nvSpPr>
        <p:spPr>
          <a:xfrm>
            <a:off x="7095744" y="4178808"/>
            <a:ext cx="1581912" cy="310896"/>
          </a:xfrm>
          <a:prstGeom prst="rect">
            <a:avLst/>
          </a:prstGeom>
          <a:noFill/>
          <a:ln/>
        </p:spPr>
        <p:txBody>
          <a:bodyPr wrap="square" lIns="0" tIns="0" rIns="0" bIns="0" rtlCol="0" anchor="t"/>
          <a:lstStyle/>
          <a:p>
            <a:pPr indent="0" marL="0">
              <a:buNone/>
            </a:pPr>
            <a:r>
              <a:rPr lang="en-US" sz="950" b="1" dirty="0">
                <a:solidFill>
                  <a:schemeClr val="accent2"/>
                </a:solidFill>
              </a:rPr>
              <a:t>09  </a:t>
            </a:r>
            <a:pPr indent="0" marL="0">
              <a:buNone/>
            </a:pPr>
            <a:r>
              <a:rPr lang="en-US" sz="950" dirty="0">
                <a:solidFill>
                  <a:schemeClr val="tx1"/>
                </a:solidFill>
              </a:rPr>
              <a:t>Security &amp; defence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457200" y="329184"/>
            <a:ext cx="8229600" cy="219456"/>
          </a:xfrm>
          <a:prstGeom prst="rect">
            <a:avLst/>
          </a:prstGeom>
          <a:noFill/>
          <a:ln/>
        </p:spPr>
        <p:txBody>
          <a:bodyPr wrap="square" lIns="0" tIns="0" rIns="0" bIns="0" rtlCol="0" anchor="ctr"/>
          <a:lstStyle/>
          <a:p>
            <a:pPr indent="0" marL="0">
              <a:buNone/>
            </a:pPr>
            <a:r>
              <a:rPr lang="en-US" sz="850" b="1" spc="200" kern="0" dirty="0">
                <a:solidFill>
                  <a:schemeClr val="accent2"/>
                </a:solidFill>
              </a:rPr>
              <a:t>01  ·  MARKET ENTRY &amp; BUSINESS SUPPORT</a:t>
            </a:r>
            <a:endParaRPr lang="en-US" sz="850" dirty="0"/>
          </a:p>
        </p:txBody>
      </p:sp>
      <p:sp>
        <p:nvSpPr>
          <p:cNvPr id="3" name="Text 0"/>
          <p:cNvSpPr/>
          <p:nvPr>
            <p:ph idx="101" type="title" hasCustomPrompt="1"/>
          </p:nvPr>
        </p:nvSpPr>
        <p:spPr>
          <a:xfrm>
            <a:off x="457200" y="548640"/>
            <a:ext cx="8229600" cy="502920"/>
          </a:xfrm>
          <a:prstGeom prst="rect">
            <a:avLst/>
          </a:prstGeom>
          <a:noFill/>
          <a:ln/>
        </p:spPr>
        <p:txBody>
          <a:bodyPr wrap="square" lIns="0" tIns="0" rIns="0" bIns="0" rtlCol="0" anchor="t"/>
          <a:lstStyle/>
          <a:p>
            <a:pPr algn="l" indent="0" marL="0">
              <a:buNone/>
            </a:pPr>
            <a:r>
              <a:rPr lang="en-US" sz="2400" dirty="0">
                <a:solidFill>
                  <a:schemeClr val="tx1"/>
                </a:solidFill>
              </a:rPr>
              <a:t>From first assessment to an established local presence</a:t>
            </a:r>
            <a:endParaRPr lang="en-US" sz="2400" dirty="0"/>
          </a:p>
        </p:txBody>
      </p:sp>
      <p:sp>
        <p:nvSpPr>
          <p:cNvPr id="4" name="Core service 1"/>
          <p:cNvSpPr/>
          <p:nvPr/>
        </p:nvSpPr>
        <p:spPr>
          <a:xfrm>
            <a:off x="457200" y="1234440"/>
            <a:ext cx="1536192" cy="1874520"/>
          </a:xfrm>
          <a:prstGeom prst="roundRect">
            <a:avLst>
              <a:gd name="adj" fmla="val 3571"/>
            </a:avLst>
          </a:prstGeom>
          <a:solidFill>
            <a:schemeClr val="bg1"/>
          </a:solidFill>
          <a:ln/>
          <a:effectLst>
            <a:outerShdw sx="100000" sy="100000" kx="0" ky="0" algn="bl" rotWithShape="0" blurRad="101600" dist="19050" dir="5400000">
              <a:srgbClr val="000000">
                <a:alpha val="8000"/>
              </a:srgbClr>
            </a:outerShdw>
          </a:effectLst>
        </p:spPr>
      </p:sp>
      <p:sp>
        <p:nvSpPr>
          <p:cNvPr id="5" name="Core service 1 circle"/>
          <p:cNvSpPr/>
          <p:nvPr/>
        </p:nvSpPr>
        <p:spPr>
          <a:xfrm>
            <a:off x="594360" y="1371600"/>
            <a:ext cx="384048" cy="384048"/>
          </a:xfrm>
          <a:prstGeom prst="ellipse">
            <a:avLst/>
          </a:prstGeom>
          <a:solidFill>
            <a:schemeClr val="tx1"/>
          </a:solidFill>
          <a:ln/>
        </p:spPr>
      </p:sp>
      <p:pic>
        <p:nvPicPr>
          <p:cNvPr id="6" name="Core service 1 icon" descr="preencoded.png">    </p:cNvPr>
          <p:cNvPicPr>
            <a:picLocks noChangeAspect="1"/>
          </p:cNvPicPr>
          <p:nvPr/>
        </p:nvPicPr>
        <p:blipFill>
          <a:blip r:embed="rId1"/>
          <a:stretch>
            <a:fillRect/>
          </a:stretch>
        </p:blipFill>
        <p:spPr>
          <a:xfrm>
            <a:off x="690372" y="1467612"/>
            <a:ext cx="192024" cy="192024"/>
          </a:xfrm>
          <a:prstGeom prst="rect">
            <a:avLst/>
          </a:prstGeom>
        </p:spPr>
      </p:pic>
      <p:sp>
        <p:nvSpPr>
          <p:cNvPr id="7" name="Core service number 1"/>
          <p:cNvSpPr txBox="1"/>
          <p:nvPr/>
        </p:nvSpPr>
        <p:spPr>
          <a:xfrm>
            <a:off x="1444752" y="1417320"/>
            <a:ext cx="411480" cy="228600"/>
          </a:xfrm>
          <a:prstGeom prst="rect">
            <a:avLst/>
          </a:prstGeom>
          <a:noFill/>
          <a:ln/>
        </p:spPr>
        <p:txBody>
          <a:bodyPr wrap="square" lIns="0" tIns="0" rIns="0" bIns="0" rtlCol="0" anchor="t"/>
          <a:lstStyle/>
          <a:p>
            <a:pPr algn="r" indent="0" marL="0">
              <a:buNone/>
            </a:pPr>
            <a:r>
              <a:rPr lang="en-US" sz="1100" b="1" dirty="0">
                <a:solidFill>
                  <a:schemeClr val="accent2"/>
                </a:solidFill>
                <a:latin typeface="Lora" pitchFamily="34" charset="0"/>
                <a:ea typeface="Lora" pitchFamily="34" charset="-122"/>
                <a:cs typeface="Lora" pitchFamily="34" charset="-120"/>
              </a:rPr>
              <a:t>01</a:t>
            </a:r>
            <a:endParaRPr lang="en-US" sz="1100" dirty="0"/>
          </a:p>
        </p:txBody>
      </p:sp>
      <p:sp>
        <p:nvSpPr>
          <p:cNvPr id="8" name="Core service title 1"/>
          <p:cNvSpPr txBox="1"/>
          <p:nvPr/>
        </p:nvSpPr>
        <p:spPr>
          <a:xfrm>
            <a:off x="594360" y="1837944"/>
            <a:ext cx="1261872" cy="365760"/>
          </a:xfrm>
          <a:prstGeom prst="rect">
            <a:avLst/>
          </a:prstGeom>
          <a:noFill/>
          <a:ln/>
        </p:spPr>
        <p:txBody>
          <a:bodyPr wrap="square" lIns="0" tIns="0" rIns="0" bIns="0" rtlCol="0" anchor="b"/>
          <a:lstStyle/>
          <a:p>
            <a:pPr indent="0" marL="0">
              <a:buNone/>
            </a:pPr>
            <a:r>
              <a:rPr lang="en-US" sz="1100" b="1" dirty="0">
                <a:solidFill>
                  <a:schemeClr val="tx1"/>
                </a:solidFill>
              </a:rPr>
              <a:t>Market entry</a:t>
            </a:r>
            <a:endParaRPr lang="en-US" sz="1100" dirty="0"/>
          </a:p>
        </p:txBody>
      </p:sp>
      <p:sp>
        <p:nvSpPr>
          <p:cNvPr id="9" name="Core service desc 1"/>
          <p:cNvSpPr txBox="1"/>
          <p:nvPr/>
        </p:nvSpPr>
        <p:spPr>
          <a:xfrm>
            <a:off x="594360" y="2258568"/>
            <a:ext cx="1261872" cy="786384"/>
          </a:xfrm>
          <a:prstGeom prst="rect">
            <a:avLst/>
          </a:prstGeom>
          <a:noFill/>
          <a:ln/>
        </p:spPr>
        <p:txBody>
          <a:bodyPr wrap="square" lIns="0" tIns="0" rIns="0" bIns="0" rtlCol="0" anchor="t"/>
          <a:lstStyle/>
          <a:p>
            <a:pPr indent="0" marL="0">
              <a:buNone/>
            </a:pPr>
            <a:r>
              <a:rPr lang="en-US" sz="950" dirty="0">
                <a:solidFill>
                  <a:schemeClr val="tx2"/>
                </a:solidFill>
              </a:rPr>
              <a:t>Entry strategy, subsidiary or branch establishment coordination and launch planning.</a:t>
            </a:r>
            <a:endParaRPr lang="en-US" sz="950" dirty="0"/>
          </a:p>
        </p:txBody>
      </p:sp>
      <p:sp>
        <p:nvSpPr>
          <p:cNvPr id="10" name="Core service 2"/>
          <p:cNvSpPr/>
          <p:nvPr/>
        </p:nvSpPr>
        <p:spPr>
          <a:xfrm>
            <a:off x="2130552" y="1234440"/>
            <a:ext cx="1536192" cy="1874520"/>
          </a:xfrm>
          <a:prstGeom prst="roundRect">
            <a:avLst>
              <a:gd name="adj" fmla="val 3571"/>
            </a:avLst>
          </a:prstGeom>
          <a:solidFill>
            <a:schemeClr val="bg1"/>
          </a:solidFill>
          <a:ln/>
          <a:effectLst>
            <a:outerShdw sx="100000" sy="100000" kx="0" ky="0" algn="bl" rotWithShape="0" blurRad="101600" dist="19050" dir="5400000">
              <a:srgbClr val="000000">
                <a:alpha val="8000"/>
              </a:srgbClr>
            </a:outerShdw>
          </a:effectLst>
        </p:spPr>
      </p:sp>
      <p:sp>
        <p:nvSpPr>
          <p:cNvPr id="11" name="Core service 2 circle"/>
          <p:cNvSpPr/>
          <p:nvPr/>
        </p:nvSpPr>
        <p:spPr>
          <a:xfrm>
            <a:off x="2267712" y="1371600"/>
            <a:ext cx="384048" cy="384048"/>
          </a:xfrm>
          <a:prstGeom prst="ellipse">
            <a:avLst/>
          </a:prstGeom>
          <a:solidFill>
            <a:schemeClr val="tx1"/>
          </a:solidFill>
          <a:ln/>
        </p:spPr>
      </p:sp>
      <p:pic>
        <p:nvPicPr>
          <p:cNvPr id="12" name="Core service 2 icon" descr="preencoded.png">    </p:cNvPr>
          <p:cNvPicPr>
            <a:picLocks noChangeAspect="1"/>
          </p:cNvPicPr>
          <p:nvPr/>
        </p:nvPicPr>
        <p:blipFill>
          <a:blip r:embed="rId2"/>
          <a:stretch>
            <a:fillRect/>
          </a:stretch>
        </p:blipFill>
        <p:spPr>
          <a:xfrm>
            <a:off x="2363724" y="1467612"/>
            <a:ext cx="192024" cy="192024"/>
          </a:xfrm>
          <a:prstGeom prst="rect">
            <a:avLst/>
          </a:prstGeom>
        </p:spPr>
      </p:pic>
      <p:sp>
        <p:nvSpPr>
          <p:cNvPr id="13" name="Core service number 2"/>
          <p:cNvSpPr txBox="1"/>
          <p:nvPr/>
        </p:nvSpPr>
        <p:spPr>
          <a:xfrm>
            <a:off x="3118104" y="1417320"/>
            <a:ext cx="411480" cy="228600"/>
          </a:xfrm>
          <a:prstGeom prst="rect">
            <a:avLst/>
          </a:prstGeom>
          <a:noFill/>
          <a:ln/>
        </p:spPr>
        <p:txBody>
          <a:bodyPr wrap="square" lIns="0" tIns="0" rIns="0" bIns="0" rtlCol="0" anchor="t"/>
          <a:lstStyle/>
          <a:p>
            <a:pPr algn="r" indent="0" marL="0">
              <a:buNone/>
            </a:pPr>
            <a:r>
              <a:rPr lang="en-US" sz="1100" b="1" dirty="0">
                <a:solidFill>
                  <a:schemeClr val="accent2"/>
                </a:solidFill>
                <a:latin typeface="Lora" pitchFamily="34" charset="0"/>
                <a:ea typeface="Lora" pitchFamily="34" charset="-122"/>
                <a:cs typeface="Lora" pitchFamily="34" charset="-120"/>
              </a:rPr>
              <a:t>02</a:t>
            </a:r>
            <a:endParaRPr lang="en-US" sz="1100" dirty="0"/>
          </a:p>
        </p:txBody>
      </p:sp>
      <p:sp>
        <p:nvSpPr>
          <p:cNvPr id="14" name="Core service title 2"/>
          <p:cNvSpPr txBox="1"/>
          <p:nvPr/>
        </p:nvSpPr>
        <p:spPr>
          <a:xfrm>
            <a:off x="2267712" y="1837944"/>
            <a:ext cx="1261872" cy="365760"/>
          </a:xfrm>
          <a:prstGeom prst="rect">
            <a:avLst/>
          </a:prstGeom>
          <a:noFill/>
          <a:ln/>
        </p:spPr>
        <p:txBody>
          <a:bodyPr wrap="square" lIns="0" tIns="0" rIns="0" bIns="0" rtlCol="0" anchor="b"/>
          <a:lstStyle/>
          <a:p>
            <a:pPr indent="0" marL="0">
              <a:buNone/>
            </a:pPr>
            <a:r>
              <a:rPr lang="en-US" sz="1100" b="1" dirty="0">
                <a:solidFill>
                  <a:schemeClr val="tx1"/>
                </a:solidFill>
              </a:rPr>
              <a:t>Project intelligence</a:t>
            </a:r>
            <a:endParaRPr lang="en-US" sz="1100" dirty="0"/>
          </a:p>
        </p:txBody>
      </p:sp>
      <p:sp>
        <p:nvSpPr>
          <p:cNvPr id="15" name="Core service desc 2"/>
          <p:cNvSpPr txBox="1"/>
          <p:nvPr/>
        </p:nvSpPr>
        <p:spPr>
          <a:xfrm>
            <a:off x="2267712" y="2258568"/>
            <a:ext cx="1261872" cy="786384"/>
          </a:xfrm>
          <a:prstGeom prst="rect">
            <a:avLst/>
          </a:prstGeom>
          <a:noFill/>
          <a:ln/>
        </p:spPr>
        <p:txBody>
          <a:bodyPr wrap="square" lIns="0" tIns="0" rIns="0" bIns="0" rtlCol="0" anchor="t"/>
          <a:lstStyle/>
          <a:p>
            <a:pPr indent="0" marL="0">
              <a:buNone/>
            </a:pPr>
            <a:r>
              <a:rPr lang="en-US" sz="950" dirty="0">
                <a:solidFill>
                  <a:schemeClr val="tx2"/>
                </a:solidFill>
              </a:rPr>
              <a:t>Relevant projects, procurement tracking and decision-maker research.</a:t>
            </a:r>
            <a:endParaRPr lang="en-US" sz="950" dirty="0"/>
          </a:p>
        </p:txBody>
      </p:sp>
      <p:sp>
        <p:nvSpPr>
          <p:cNvPr id="16" name="Core service 3"/>
          <p:cNvSpPr/>
          <p:nvPr/>
        </p:nvSpPr>
        <p:spPr>
          <a:xfrm>
            <a:off x="3803904" y="1234440"/>
            <a:ext cx="1536192" cy="1874520"/>
          </a:xfrm>
          <a:prstGeom prst="roundRect">
            <a:avLst>
              <a:gd name="adj" fmla="val 3571"/>
            </a:avLst>
          </a:prstGeom>
          <a:solidFill>
            <a:schemeClr val="bg1"/>
          </a:solidFill>
          <a:ln/>
          <a:effectLst>
            <a:outerShdw sx="100000" sy="100000" kx="0" ky="0" algn="bl" rotWithShape="0" blurRad="101600" dist="19050" dir="5400000">
              <a:srgbClr val="000000">
                <a:alpha val="8000"/>
              </a:srgbClr>
            </a:outerShdw>
          </a:effectLst>
        </p:spPr>
      </p:sp>
      <p:sp>
        <p:nvSpPr>
          <p:cNvPr id="17" name="Core service 3 circle"/>
          <p:cNvSpPr/>
          <p:nvPr/>
        </p:nvSpPr>
        <p:spPr>
          <a:xfrm>
            <a:off x="3941064" y="1371600"/>
            <a:ext cx="384048" cy="384048"/>
          </a:xfrm>
          <a:prstGeom prst="ellipse">
            <a:avLst/>
          </a:prstGeom>
          <a:solidFill>
            <a:schemeClr val="tx1"/>
          </a:solidFill>
          <a:ln/>
        </p:spPr>
      </p:sp>
      <p:pic>
        <p:nvPicPr>
          <p:cNvPr id="18" name="Core service 3 icon" descr="preencoded.png">    </p:cNvPr>
          <p:cNvPicPr>
            <a:picLocks noChangeAspect="1"/>
          </p:cNvPicPr>
          <p:nvPr/>
        </p:nvPicPr>
        <p:blipFill>
          <a:blip r:embed="rId3"/>
          <a:stretch>
            <a:fillRect/>
          </a:stretch>
        </p:blipFill>
        <p:spPr>
          <a:xfrm>
            <a:off x="4037076" y="1467612"/>
            <a:ext cx="192024" cy="192024"/>
          </a:xfrm>
          <a:prstGeom prst="rect">
            <a:avLst/>
          </a:prstGeom>
        </p:spPr>
      </p:pic>
      <p:sp>
        <p:nvSpPr>
          <p:cNvPr id="19" name="Core service number 3"/>
          <p:cNvSpPr txBox="1"/>
          <p:nvPr/>
        </p:nvSpPr>
        <p:spPr>
          <a:xfrm>
            <a:off x="4791456" y="1417320"/>
            <a:ext cx="411480" cy="228600"/>
          </a:xfrm>
          <a:prstGeom prst="rect">
            <a:avLst/>
          </a:prstGeom>
          <a:noFill/>
          <a:ln/>
        </p:spPr>
        <p:txBody>
          <a:bodyPr wrap="square" lIns="0" tIns="0" rIns="0" bIns="0" rtlCol="0" anchor="t"/>
          <a:lstStyle/>
          <a:p>
            <a:pPr algn="r" indent="0" marL="0">
              <a:buNone/>
            </a:pPr>
            <a:r>
              <a:rPr lang="en-US" sz="1100" b="1" dirty="0">
                <a:solidFill>
                  <a:schemeClr val="accent2"/>
                </a:solidFill>
                <a:latin typeface="Lora" pitchFamily="34" charset="0"/>
                <a:ea typeface="Lora" pitchFamily="34" charset="-122"/>
                <a:cs typeface="Lora" pitchFamily="34" charset="-120"/>
              </a:rPr>
              <a:t>03</a:t>
            </a:r>
            <a:endParaRPr lang="en-US" sz="1100" dirty="0"/>
          </a:p>
        </p:txBody>
      </p:sp>
      <p:sp>
        <p:nvSpPr>
          <p:cNvPr id="20" name="Core service title 3"/>
          <p:cNvSpPr txBox="1"/>
          <p:nvPr/>
        </p:nvSpPr>
        <p:spPr>
          <a:xfrm>
            <a:off x="3941064" y="1837944"/>
            <a:ext cx="1261872" cy="365760"/>
          </a:xfrm>
          <a:prstGeom prst="rect">
            <a:avLst/>
          </a:prstGeom>
          <a:noFill/>
          <a:ln/>
        </p:spPr>
        <p:txBody>
          <a:bodyPr wrap="square" lIns="0" tIns="0" rIns="0" bIns="0" rtlCol="0" anchor="b"/>
          <a:lstStyle/>
          <a:p>
            <a:pPr indent="0" marL="0">
              <a:buNone/>
            </a:pPr>
            <a:r>
              <a:rPr lang="en-US" sz="1100" b="1" dirty="0">
                <a:solidFill>
                  <a:schemeClr val="tx1"/>
                </a:solidFill>
              </a:rPr>
              <a:t>Business development</a:t>
            </a:r>
            <a:endParaRPr lang="en-US" sz="1100" dirty="0"/>
          </a:p>
        </p:txBody>
      </p:sp>
      <p:sp>
        <p:nvSpPr>
          <p:cNvPr id="21" name="Core service desc 3"/>
          <p:cNvSpPr txBox="1"/>
          <p:nvPr/>
        </p:nvSpPr>
        <p:spPr>
          <a:xfrm>
            <a:off x="3941064" y="2258568"/>
            <a:ext cx="1261872" cy="786384"/>
          </a:xfrm>
          <a:prstGeom prst="rect">
            <a:avLst/>
          </a:prstGeom>
          <a:noFill/>
          <a:ln/>
        </p:spPr>
        <p:txBody>
          <a:bodyPr wrap="square" lIns="0" tIns="0" rIns="0" bIns="0" rtlCol="0" anchor="t"/>
          <a:lstStyle/>
          <a:p>
            <a:pPr indent="0" marL="0">
              <a:buNone/>
            </a:pPr>
            <a:r>
              <a:rPr lang="en-US" sz="950" dirty="0">
                <a:solidFill>
                  <a:schemeClr val="tx2"/>
                </a:solidFill>
              </a:rPr>
              <a:t>Customer introductions, partner identification, due diligence and follow-up.</a:t>
            </a:r>
            <a:endParaRPr lang="en-US" sz="950" dirty="0"/>
          </a:p>
        </p:txBody>
      </p:sp>
      <p:sp>
        <p:nvSpPr>
          <p:cNvPr id="22" name="Core service 4"/>
          <p:cNvSpPr/>
          <p:nvPr/>
        </p:nvSpPr>
        <p:spPr>
          <a:xfrm>
            <a:off x="5477256" y="1234440"/>
            <a:ext cx="1536192" cy="1874520"/>
          </a:xfrm>
          <a:prstGeom prst="roundRect">
            <a:avLst>
              <a:gd name="adj" fmla="val 3571"/>
            </a:avLst>
          </a:prstGeom>
          <a:solidFill>
            <a:schemeClr val="bg1"/>
          </a:solidFill>
          <a:ln/>
          <a:effectLst>
            <a:outerShdw sx="100000" sy="100000" kx="0" ky="0" algn="bl" rotWithShape="0" blurRad="101600" dist="19050" dir="5400000">
              <a:srgbClr val="000000">
                <a:alpha val="8000"/>
              </a:srgbClr>
            </a:outerShdw>
          </a:effectLst>
        </p:spPr>
      </p:sp>
      <p:sp>
        <p:nvSpPr>
          <p:cNvPr id="23" name="Core service 4 circle"/>
          <p:cNvSpPr/>
          <p:nvPr/>
        </p:nvSpPr>
        <p:spPr>
          <a:xfrm>
            <a:off x="5614416" y="1371600"/>
            <a:ext cx="384048" cy="384048"/>
          </a:xfrm>
          <a:prstGeom prst="ellipse">
            <a:avLst/>
          </a:prstGeom>
          <a:solidFill>
            <a:schemeClr val="tx1"/>
          </a:solidFill>
          <a:ln/>
        </p:spPr>
      </p:sp>
      <p:pic>
        <p:nvPicPr>
          <p:cNvPr id="24" name="Core service 4 icon" descr="preencoded.png">    </p:cNvPr>
          <p:cNvPicPr>
            <a:picLocks noChangeAspect="1"/>
          </p:cNvPicPr>
          <p:nvPr/>
        </p:nvPicPr>
        <p:blipFill>
          <a:blip r:embed="rId4"/>
          <a:stretch>
            <a:fillRect/>
          </a:stretch>
        </p:blipFill>
        <p:spPr>
          <a:xfrm>
            <a:off x="5710428" y="1467612"/>
            <a:ext cx="192024" cy="192024"/>
          </a:xfrm>
          <a:prstGeom prst="rect">
            <a:avLst/>
          </a:prstGeom>
        </p:spPr>
      </p:pic>
      <p:sp>
        <p:nvSpPr>
          <p:cNvPr id="25" name="Core service number 4"/>
          <p:cNvSpPr txBox="1"/>
          <p:nvPr/>
        </p:nvSpPr>
        <p:spPr>
          <a:xfrm>
            <a:off x="6464808" y="1417320"/>
            <a:ext cx="411480" cy="228600"/>
          </a:xfrm>
          <a:prstGeom prst="rect">
            <a:avLst/>
          </a:prstGeom>
          <a:noFill/>
          <a:ln/>
        </p:spPr>
        <p:txBody>
          <a:bodyPr wrap="square" lIns="0" tIns="0" rIns="0" bIns="0" rtlCol="0" anchor="t"/>
          <a:lstStyle/>
          <a:p>
            <a:pPr algn="r" indent="0" marL="0">
              <a:buNone/>
            </a:pPr>
            <a:r>
              <a:rPr lang="en-US" sz="1100" b="1" dirty="0">
                <a:solidFill>
                  <a:schemeClr val="accent2"/>
                </a:solidFill>
                <a:latin typeface="Lora" pitchFamily="34" charset="0"/>
                <a:ea typeface="Lora" pitchFamily="34" charset="-122"/>
                <a:cs typeface="Lora" pitchFamily="34" charset="-120"/>
              </a:rPr>
              <a:t>04</a:t>
            </a:r>
            <a:endParaRPr lang="en-US" sz="1100" dirty="0"/>
          </a:p>
        </p:txBody>
      </p:sp>
      <p:sp>
        <p:nvSpPr>
          <p:cNvPr id="26" name="Core service title 4"/>
          <p:cNvSpPr txBox="1"/>
          <p:nvPr/>
        </p:nvSpPr>
        <p:spPr>
          <a:xfrm>
            <a:off x="5614416" y="1837944"/>
            <a:ext cx="1261872" cy="365760"/>
          </a:xfrm>
          <a:prstGeom prst="rect">
            <a:avLst/>
          </a:prstGeom>
          <a:noFill/>
          <a:ln/>
        </p:spPr>
        <p:txBody>
          <a:bodyPr wrap="square" lIns="0" tIns="0" rIns="0" bIns="0" rtlCol="0" anchor="b"/>
          <a:lstStyle/>
          <a:p>
            <a:pPr indent="0" marL="0">
              <a:buNone/>
            </a:pPr>
            <a:r>
              <a:rPr lang="en-US" sz="1100" b="1" dirty="0">
                <a:solidFill>
                  <a:schemeClr val="tx1"/>
                </a:solidFill>
              </a:rPr>
              <a:t>Operational setup</a:t>
            </a:r>
            <a:endParaRPr lang="en-US" sz="1100" dirty="0"/>
          </a:p>
        </p:txBody>
      </p:sp>
      <p:sp>
        <p:nvSpPr>
          <p:cNvPr id="27" name="Core service desc 4"/>
          <p:cNvSpPr txBox="1"/>
          <p:nvPr/>
        </p:nvSpPr>
        <p:spPr>
          <a:xfrm>
            <a:off x="5614416" y="2258568"/>
            <a:ext cx="1261872" cy="786384"/>
          </a:xfrm>
          <a:prstGeom prst="rect">
            <a:avLst/>
          </a:prstGeom>
          <a:noFill/>
          <a:ln/>
        </p:spPr>
        <p:txBody>
          <a:bodyPr wrap="square" lIns="0" tIns="0" rIns="0" bIns="0" rtlCol="0" anchor="t"/>
          <a:lstStyle/>
          <a:p>
            <a:pPr indent="0" marL="0">
              <a:buNone/>
            </a:pPr>
            <a:r>
              <a:rPr lang="en-US" sz="950" dirty="0">
                <a:solidFill>
                  <a:schemeClr val="tx2"/>
                </a:solidFill>
              </a:rPr>
              <a:t>Premises, staffing coordination, supplier sourcing and logistics support.</a:t>
            </a:r>
            <a:endParaRPr lang="en-US" sz="950" dirty="0"/>
          </a:p>
        </p:txBody>
      </p:sp>
      <p:sp>
        <p:nvSpPr>
          <p:cNvPr id="28" name="Core service 5"/>
          <p:cNvSpPr/>
          <p:nvPr/>
        </p:nvSpPr>
        <p:spPr>
          <a:xfrm>
            <a:off x="7150608" y="1234440"/>
            <a:ext cx="1536192" cy="1874520"/>
          </a:xfrm>
          <a:prstGeom prst="roundRect">
            <a:avLst>
              <a:gd name="adj" fmla="val 3571"/>
            </a:avLst>
          </a:prstGeom>
          <a:solidFill>
            <a:schemeClr val="bg1"/>
          </a:solidFill>
          <a:ln/>
          <a:effectLst>
            <a:outerShdw sx="100000" sy="100000" kx="0" ky="0" algn="bl" rotWithShape="0" blurRad="101600" dist="19050" dir="5400000">
              <a:srgbClr val="000000">
                <a:alpha val="8000"/>
              </a:srgbClr>
            </a:outerShdw>
          </a:effectLst>
        </p:spPr>
      </p:sp>
      <p:sp>
        <p:nvSpPr>
          <p:cNvPr id="29" name="Core service 5 circle"/>
          <p:cNvSpPr/>
          <p:nvPr/>
        </p:nvSpPr>
        <p:spPr>
          <a:xfrm>
            <a:off x="7287768" y="1371600"/>
            <a:ext cx="384048" cy="384048"/>
          </a:xfrm>
          <a:prstGeom prst="ellipse">
            <a:avLst/>
          </a:prstGeom>
          <a:solidFill>
            <a:schemeClr val="tx1"/>
          </a:solidFill>
          <a:ln/>
        </p:spPr>
      </p:sp>
      <p:pic>
        <p:nvPicPr>
          <p:cNvPr id="30" name="Core service 5 icon" descr="preencoded.png">    </p:cNvPr>
          <p:cNvPicPr>
            <a:picLocks noChangeAspect="1"/>
          </p:cNvPicPr>
          <p:nvPr/>
        </p:nvPicPr>
        <p:blipFill>
          <a:blip r:embed="rId5"/>
          <a:stretch>
            <a:fillRect/>
          </a:stretch>
        </p:blipFill>
        <p:spPr>
          <a:xfrm>
            <a:off x="7383780" y="1467612"/>
            <a:ext cx="192024" cy="192024"/>
          </a:xfrm>
          <a:prstGeom prst="rect">
            <a:avLst/>
          </a:prstGeom>
        </p:spPr>
      </p:pic>
      <p:sp>
        <p:nvSpPr>
          <p:cNvPr id="31" name="Core service number 5"/>
          <p:cNvSpPr txBox="1"/>
          <p:nvPr/>
        </p:nvSpPr>
        <p:spPr>
          <a:xfrm>
            <a:off x="8138160" y="1417320"/>
            <a:ext cx="411480" cy="228600"/>
          </a:xfrm>
          <a:prstGeom prst="rect">
            <a:avLst/>
          </a:prstGeom>
          <a:noFill/>
          <a:ln/>
        </p:spPr>
        <p:txBody>
          <a:bodyPr wrap="square" lIns="0" tIns="0" rIns="0" bIns="0" rtlCol="0" anchor="t"/>
          <a:lstStyle/>
          <a:p>
            <a:pPr algn="r" indent="0" marL="0">
              <a:buNone/>
            </a:pPr>
            <a:r>
              <a:rPr lang="en-US" sz="1100" b="1" dirty="0">
                <a:solidFill>
                  <a:schemeClr val="accent2"/>
                </a:solidFill>
                <a:latin typeface="Lora" pitchFamily="34" charset="0"/>
                <a:ea typeface="Lora" pitchFamily="34" charset="-122"/>
                <a:cs typeface="Lora" pitchFamily="34" charset="-120"/>
              </a:rPr>
              <a:t>05</a:t>
            </a:r>
            <a:endParaRPr lang="en-US" sz="1100" dirty="0"/>
          </a:p>
        </p:txBody>
      </p:sp>
      <p:sp>
        <p:nvSpPr>
          <p:cNvPr id="32" name="Core service title 5"/>
          <p:cNvSpPr txBox="1"/>
          <p:nvPr/>
        </p:nvSpPr>
        <p:spPr>
          <a:xfrm>
            <a:off x="7287768" y="1837944"/>
            <a:ext cx="1261872" cy="365760"/>
          </a:xfrm>
          <a:prstGeom prst="rect">
            <a:avLst/>
          </a:prstGeom>
          <a:noFill/>
          <a:ln/>
        </p:spPr>
        <p:txBody>
          <a:bodyPr wrap="square" lIns="0" tIns="0" rIns="0" bIns="0" rtlCol="0" anchor="b"/>
          <a:lstStyle/>
          <a:p>
            <a:pPr indent="0" marL="0">
              <a:buNone/>
            </a:pPr>
            <a:r>
              <a:rPr lang="en-US" sz="1100" b="1" dirty="0">
                <a:solidFill>
                  <a:schemeClr val="tx1"/>
                </a:solidFill>
              </a:rPr>
              <a:t>Local representation</a:t>
            </a:r>
            <a:endParaRPr lang="en-US" sz="1100" dirty="0"/>
          </a:p>
        </p:txBody>
      </p:sp>
      <p:sp>
        <p:nvSpPr>
          <p:cNvPr id="33" name="Core service desc 5"/>
          <p:cNvSpPr txBox="1"/>
          <p:nvPr/>
        </p:nvSpPr>
        <p:spPr>
          <a:xfrm>
            <a:off x="7287768" y="2258568"/>
            <a:ext cx="1261872" cy="786384"/>
          </a:xfrm>
          <a:prstGeom prst="rect">
            <a:avLst/>
          </a:prstGeom>
          <a:noFill/>
          <a:ln/>
        </p:spPr>
        <p:txBody>
          <a:bodyPr wrap="square" lIns="0" tIns="0" rIns="0" bIns="0" rtlCol="0" anchor="t"/>
          <a:lstStyle/>
          <a:p>
            <a:pPr indent="0" marL="0">
              <a:buNone/>
            </a:pPr>
            <a:r>
              <a:rPr lang="en-US" sz="950" dirty="0">
                <a:solidFill>
                  <a:schemeClr val="tx2"/>
                </a:solidFill>
              </a:rPr>
              <a:t>A retained Africa Desk with a named consultant and regular reporting.</a:t>
            </a:r>
            <a:endParaRPr lang="en-US" sz="950" dirty="0"/>
          </a:p>
        </p:txBody>
      </p:sp>
      <p:sp>
        <p:nvSpPr>
          <p:cNvPr id="34" name="Workflow label"/>
          <p:cNvSpPr txBox="1"/>
          <p:nvPr/>
        </p:nvSpPr>
        <p:spPr>
          <a:xfrm>
            <a:off x="457200" y="3273552"/>
            <a:ext cx="4572000" cy="201168"/>
          </a:xfrm>
          <a:prstGeom prst="rect">
            <a:avLst/>
          </a:prstGeom>
          <a:noFill/>
          <a:ln/>
        </p:spPr>
        <p:txBody>
          <a:bodyPr wrap="square" lIns="0" tIns="0" rIns="0" bIns="0" rtlCol="0" anchor="t"/>
          <a:lstStyle/>
          <a:p>
            <a:pPr indent="0" marL="0">
              <a:buNone/>
            </a:pPr>
            <a:r>
              <a:rPr lang="en-US" sz="850" b="1" spc="200" kern="0" dirty="0">
                <a:solidFill>
                  <a:schemeClr val="accent2"/>
                </a:solidFill>
              </a:rPr>
              <a:t>MARKET ENTRY &amp; OPERATIONAL LAUNCH</a:t>
            </a:r>
            <a:endParaRPr lang="en-US" sz="850" dirty="0"/>
          </a:p>
        </p:txBody>
      </p:sp>
      <p:sp>
        <p:nvSpPr>
          <p:cNvPr id="35" name="Step badge Assess"/>
          <p:cNvSpPr/>
          <p:nvPr/>
        </p:nvSpPr>
        <p:spPr>
          <a:xfrm>
            <a:off x="457200" y="3547872"/>
            <a:ext cx="329184" cy="329184"/>
          </a:xfrm>
          <a:prstGeom prst="ellipse">
            <a:avLst/>
          </a:prstGeom>
          <a:solidFill>
            <a:schemeClr val="accent1"/>
          </a:solidFill>
          <a:ln/>
        </p:spPr>
        <p:txBody>
          <a:bodyPr wrap="square" lIns="0" tIns="0" rIns="0" bIns="0" rtlCol="0" anchor="ctr"/>
          <a:lstStyle/>
          <a:p>
            <a:pPr algn="ctr" indent="0" marL="0">
              <a:buNone/>
            </a:pPr>
            <a:r>
              <a:rPr lang="en-US" sz="1100" b="1" dirty="0">
                <a:solidFill>
                  <a:schemeClr val="bg1"/>
                </a:solidFill>
              </a:rPr>
              <a:t>1</a:t>
            </a:r>
            <a:endParaRPr lang="en-US" sz="1100" dirty="0"/>
          </a:p>
        </p:txBody>
      </p:sp>
      <p:sp>
        <p:nvSpPr>
          <p:cNvPr id="36" name="Step title Assess"/>
          <p:cNvSpPr txBox="1"/>
          <p:nvPr/>
        </p:nvSpPr>
        <p:spPr>
          <a:xfrm>
            <a:off x="896112" y="3566160"/>
            <a:ext cx="1280160" cy="292608"/>
          </a:xfrm>
          <a:prstGeom prst="rect">
            <a:avLst/>
          </a:prstGeom>
          <a:noFill/>
          <a:ln/>
        </p:spPr>
        <p:txBody>
          <a:bodyPr wrap="square" lIns="0" tIns="0" rIns="0" bIns="0" rtlCol="0" anchor="ctr"/>
          <a:lstStyle/>
          <a:p>
            <a:pPr indent="0" marL="0">
              <a:buNone/>
            </a:pPr>
            <a:r>
              <a:rPr lang="en-US" sz="1300" dirty="0">
                <a:solidFill>
                  <a:schemeClr val="tx1"/>
                </a:solidFill>
                <a:latin typeface="Lora" pitchFamily="34" charset="0"/>
                <a:ea typeface="Lora" pitchFamily="34" charset="-122"/>
                <a:cs typeface="Lora" pitchFamily="34" charset="-120"/>
              </a:rPr>
              <a:t>Assess</a:t>
            </a:r>
            <a:endParaRPr lang="en-US" sz="1300" dirty="0"/>
          </a:p>
        </p:txBody>
      </p:sp>
      <p:sp>
        <p:nvSpPr>
          <p:cNvPr id="37" name="Step desc Assess"/>
          <p:cNvSpPr txBox="1"/>
          <p:nvPr/>
        </p:nvSpPr>
        <p:spPr>
          <a:xfrm>
            <a:off x="457200" y="3950208"/>
            <a:ext cx="1874520" cy="457200"/>
          </a:xfrm>
          <a:prstGeom prst="rect">
            <a:avLst/>
          </a:prstGeom>
          <a:noFill/>
          <a:ln/>
        </p:spPr>
        <p:txBody>
          <a:bodyPr wrap="square" lIns="0" tIns="0" rIns="0" bIns="0" rtlCol="0" anchor="t"/>
          <a:lstStyle/>
          <a:p>
            <a:pPr indent="0" marL="0">
              <a:buNone/>
            </a:pPr>
            <a:r>
              <a:rPr lang="en-US" sz="950" dirty="0">
                <a:solidFill>
                  <a:schemeClr val="tx2"/>
                </a:solidFill>
              </a:rPr>
              <a:t>Prioritize markets and define the commercial proposition.</a:t>
            </a:r>
            <a:endParaRPr lang="en-US" sz="950" dirty="0"/>
          </a:p>
        </p:txBody>
      </p:sp>
      <p:sp>
        <p:nvSpPr>
          <p:cNvPr id="38" name="Step badge Establish"/>
          <p:cNvSpPr/>
          <p:nvPr/>
        </p:nvSpPr>
        <p:spPr>
          <a:xfrm>
            <a:off x="2560320" y="3547872"/>
            <a:ext cx="329184" cy="329184"/>
          </a:xfrm>
          <a:prstGeom prst="ellipse">
            <a:avLst/>
          </a:prstGeom>
          <a:solidFill>
            <a:schemeClr val="accent1"/>
          </a:solidFill>
          <a:ln/>
        </p:spPr>
        <p:txBody>
          <a:bodyPr wrap="square" lIns="0" tIns="0" rIns="0" bIns="0" rtlCol="0" anchor="ctr"/>
          <a:lstStyle/>
          <a:p>
            <a:pPr algn="ctr" indent="0" marL="0">
              <a:buNone/>
            </a:pPr>
            <a:r>
              <a:rPr lang="en-US" sz="1100" b="1" dirty="0">
                <a:solidFill>
                  <a:schemeClr val="bg1"/>
                </a:solidFill>
              </a:rPr>
              <a:t>2</a:t>
            </a:r>
            <a:endParaRPr lang="en-US" sz="1100" dirty="0"/>
          </a:p>
        </p:txBody>
      </p:sp>
      <p:sp>
        <p:nvSpPr>
          <p:cNvPr id="39" name="Step title Establish"/>
          <p:cNvSpPr txBox="1"/>
          <p:nvPr/>
        </p:nvSpPr>
        <p:spPr>
          <a:xfrm>
            <a:off x="2999232" y="3566160"/>
            <a:ext cx="1280160" cy="292608"/>
          </a:xfrm>
          <a:prstGeom prst="rect">
            <a:avLst/>
          </a:prstGeom>
          <a:noFill/>
          <a:ln/>
        </p:spPr>
        <p:txBody>
          <a:bodyPr wrap="square" lIns="0" tIns="0" rIns="0" bIns="0" rtlCol="0" anchor="ctr"/>
          <a:lstStyle/>
          <a:p>
            <a:pPr indent="0" marL="0">
              <a:buNone/>
            </a:pPr>
            <a:r>
              <a:rPr lang="en-US" sz="1300" dirty="0">
                <a:solidFill>
                  <a:schemeClr val="tx1"/>
                </a:solidFill>
                <a:latin typeface="Lora" pitchFamily="34" charset="0"/>
                <a:ea typeface="Lora" pitchFamily="34" charset="-122"/>
                <a:cs typeface="Lora" pitchFamily="34" charset="-120"/>
              </a:rPr>
              <a:t>Establish</a:t>
            </a:r>
            <a:endParaRPr lang="en-US" sz="1300" dirty="0"/>
          </a:p>
        </p:txBody>
      </p:sp>
      <p:sp>
        <p:nvSpPr>
          <p:cNvPr id="40" name="Step desc Establish"/>
          <p:cNvSpPr txBox="1"/>
          <p:nvPr/>
        </p:nvSpPr>
        <p:spPr>
          <a:xfrm>
            <a:off x="2560320" y="3950208"/>
            <a:ext cx="1874520" cy="457200"/>
          </a:xfrm>
          <a:prstGeom prst="rect">
            <a:avLst/>
          </a:prstGeom>
          <a:noFill/>
          <a:ln/>
        </p:spPr>
        <p:txBody>
          <a:bodyPr wrap="square" lIns="0" tIns="0" rIns="0" bIns="0" rtlCol="0" anchor="t"/>
          <a:lstStyle/>
          <a:p>
            <a:pPr indent="0" marL="0">
              <a:buNone/>
            </a:pPr>
            <a:r>
              <a:rPr lang="en-US" sz="950" dirty="0">
                <a:solidFill>
                  <a:schemeClr val="tx2"/>
                </a:solidFill>
              </a:rPr>
              <a:t>Coordinate incorporation, permits and professional advisers.</a:t>
            </a:r>
            <a:endParaRPr lang="en-US" sz="950" dirty="0"/>
          </a:p>
        </p:txBody>
      </p:sp>
      <p:sp>
        <p:nvSpPr>
          <p:cNvPr id="41" name="Step badge Mobilize"/>
          <p:cNvSpPr/>
          <p:nvPr/>
        </p:nvSpPr>
        <p:spPr>
          <a:xfrm>
            <a:off x="4663440" y="3547872"/>
            <a:ext cx="329184" cy="329184"/>
          </a:xfrm>
          <a:prstGeom prst="ellipse">
            <a:avLst/>
          </a:prstGeom>
          <a:solidFill>
            <a:schemeClr val="accent1"/>
          </a:solidFill>
          <a:ln/>
        </p:spPr>
        <p:txBody>
          <a:bodyPr wrap="square" lIns="0" tIns="0" rIns="0" bIns="0" rtlCol="0" anchor="ctr"/>
          <a:lstStyle/>
          <a:p>
            <a:pPr algn="ctr" indent="0" marL="0">
              <a:buNone/>
            </a:pPr>
            <a:r>
              <a:rPr lang="en-US" sz="1100" b="1" dirty="0">
                <a:solidFill>
                  <a:schemeClr val="bg1"/>
                </a:solidFill>
              </a:rPr>
              <a:t>3</a:t>
            </a:r>
            <a:endParaRPr lang="en-US" sz="1100" dirty="0"/>
          </a:p>
        </p:txBody>
      </p:sp>
      <p:sp>
        <p:nvSpPr>
          <p:cNvPr id="42" name="Step title Mobilize"/>
          <p:cNvSpPr txBox="1"/>
          <p:nvPr/>
        </p:nvSpPr>
        <p:spPr>
          <a:xfrm>
            <a:off x="5102352" y="3566160"/>
            <a:ext cx="1280160" cy="292608"/>
          </a:xfrm>
          <a:prstGeom prst="rect">
            <a:avLst/>
          </a:prstGeom>
          <a:noFill/>
          <a:ln/>
        </p:spPr>
        <p:txBody>
          <a:bodyPr wrap="square" lIns="0" tIns="0" rIns="0" bIns="0" rtlCol="0" anchor="ctr"/>
          <a:lstStyle/>
          <a:p>
            <a:pPr indent="0" marL="0">
              <a:buNone/>
            </a:pPr>
            <a:r>
              <a:rPr lang="en-US" sz="1300" dirty="0">
                <a:solidFill>
                  <a:schemeClr val="tx1"/>
                </a:solidFill>
                <a:latin typeface="Lora" pitchFamily="34" charset="0"/>
                <a:ea typeface="Lora" pitchFamily="34" charset="-122"/>
                <a:cs typeface="Lora" pitchFamily="34" charset="-120"/>
              </a:rPr>
              <a:t>Mobilize</a:t>
            </a:r>
            <a:endParaRPr lang="en-US" sz="1300" dirty="0"/>
          </a:p>
        </p:txBody>
      </p:sp>
      <p:sp>
        <p:nvSpPr>
          <p:cNvPr id="43" name="Step desc Mobilize"/>
          <p:cNvSpPr txBox="1"/>
          <p:nvPr/>
        </p:nvSpPr>
        <p:spPr>
          <a:xfrm>
            <a:off x="4663440" y="3950208"/>
            <a:ext cx="1874520" cy="457200"/>
          </a:xfrm>
          <a:prstGeom prst="rect">
            <a:avLst/>
          </a:prstGeom>
          <a:noFill/>
          <a:ln/>
        </p:spPr>
        <p:txBody>
          <a:bodyPr wrap="square" lIns="0" tIns="0" rIns="0" bIns="0" rtlCol="0" anchor="t"/>
          <a:lstStyle/>
          <a:p>
            <a:pPr indent="0" marL="0">
              <a:buNone/>
            </a:pPr>
            <a:r>
              <a:rPr lang="en-US" sz="950" dirty="0">
                <a:solidFill>
                  <a:schemeClr val="tx2"/>
                </a:solidFill>
              </a:rPr>
              <a:t>Source premises, people, suppliers and local operating support.</a:t>
            </a:r>
            <a:endParaRPr lang="en-US" sz="950" dirty="0"/>
          </a:p>
        </p:txBody>
      </p:sp>
      <p:sp>
        <p:nvSpPr>
          <p:cNvPr id="44" name="Step badge Launch"/>
          <p:cNvSpPr/>
          <p:nvPr/>
        </p:nvSpPr>
        <p:spPr>
          <a:xfrm>
            <a:off x="6766560" y="3547872"/>
            <a:ext cx="329184" cy="329184"/>
          </a:xfrm>
          <a:prstGeom prst="ellipse">
            <a:avLst/>
          </a:prstGeom>
          <a:solidFill>
            <a:schemeClr val="accent1"/>
          </a:solidFill>
          <a:ln/>
        </p:spPr>
        <p:txBody>
          <a:bodyPr wrap="square" lIns="0" tIns="0" rIns="0" bIns="0" rtlCol="0" anchor="ctr"/>
          <a:lstStyle/>
          <a:p>
            <a:pPr algn="ctr" indent="0" marL="0">
              <a:buNone/>
            </a:pPr>
            <a:r>
              <a:rPr lang="en-US" sz="1100" b="1" dirty="0">
                <a:solidFill>
                  <a:schemeClr val="bg1"/>
                </a:solidFill>
              </a:rPr>
              <a:t>4</a:t>
            </a:r>
            <a:endParaRPr lang="en-US" sz="1100" dirty="0"/>
          </a:p>
        </p:txBody>
      </p:sp>
      <p:sp>
        <p:nvSpPr>
          <p:cNvPr id="45" name="Step title Launch"/>
          <p:cNvSpPr txBox="1"/>
          <p:nvPr/>
        </p:nvSpPr>
        <p:spPr>
          <a:xfrm>
            <a:off x="7205472" y="3566160"/>
            <a:ext cx="1280160" cy="292608"/>
          </a:xfrm>
          <a:prstGeom prst="rect">
            <a:avLst/>
          </a:prstGeom>
          <a:noFill/>
          <a:ln/>
        </p:spPr>
        <p:txBody>
          <a:bodyPr wrap="square" lIns="0" tIns="0" rIns="0" bIns="0" rtlCol="0" anchor="ctr"/>
          <a:lstStyle/>
          <a:p>
            <a:pPr indent="0" marL="0">
              <a:buNone/>
            </a:pPr>
            <a:r>
              <a:rPr lang="en-US" sz="1300" dirty="0">
                <a:solidFill>
                  <a:schemeClr val="tx1"/>
                </a:solidFill>
                <a:latin typeface="Lora" pitchFamily="34" charset="0"/>
                <a:ea typeface="Lora" pitchFamily="34" charset="-122"/>
                <a:cs typeface="Lora" pitchFamily="34" charset="-120"/>
              </a:rPr>
              <a:t>Launch</a:t>
            </a:r>
            <a:endParaRPr lang="en-US" sz="1300" dirty="0"/>
          </a:p>
        </p:txBody>
      </p:sp>
      <p:sp>
        <p:nvSpPr>
          <p:cNvPr id="46" name="Step desc Launch"/>
          <p:cNvSpPr txBox="1"/>
          <p:nvPr/>
        </p:nvSpPr>
        <p:spPr>
          <a:xfrm>
            <a:off x="6766560" y="3950208"/>
            <a:ext cx="1874520" cy="457200"/>
          </a:xfrm>
          <a:prstGeom prst="rect">
            <a:avLst/>
          </a:prstGeom>
          <a:noFill/>
          <a:ln/>
        </p:spPr>
        <p:txBody>
          <a:bodyPr wrap="square" lIns="0" tIns="0" rIns="0" bIns="0" rtlCol="0" anchor="t"/>
          <a:lstStyle/>
          <a:p>
            <a:pPr indent="0" marL="0">
              <a:buNone/>
            </a:pPr>
            <a:r>
              <a:rPr lang="en-US" sz="950" dirty="0">
                <a:solidFill>
                  <a:schemeClr val="tx2"/>
                </a:solidFill>
              </a:rPr>
              <a:t>Track readiness, resolve open actions and support first customers.</a:t>
            </a:r>
            <a:endParaRPr lang="en-US" sz="950" dirty="0"/>
          </a:p>
        </p:txBody>
      </p:sp>
      <p:sp>
        <p:nvSpPr>
          <p:cNvPr id="47" name="Regulated advice note"/>
          <p:cNvSpPr txBox="1"/>
          <p:nvPr/>
        </p:nvSpPr>
        <p:spPr>
          <a:xfrm>
            <a:off x="457200" y="4507992"/>
            <a:ext cx="8229600" cy="182880"/>
          </a:xfrm>
          <a:prstGeom prst="rect">
            <a:avLst/>
          </a:prstGeom>
          <a:noFill/>
          <a:ln/>
        </p:spPr>
        <p:txBody>
          <a:bodyPr wrap="square" lIns="0" tIns="0" rIns="0" bIns="0" rtlCol="0" anchor="t"/>
          <a:lstStyle/>
          <a:p>
            <a:pPr indent="0" marL="0">
              <a:buNone/>
            </a:pPr>
            <a:r>
              <a:rPr lang="en-US" sz="900" i="1" dirty="0">
                <a:solidFill>
                  <a:schemeClr val="tx2"/>
                </a:solidFill>
              </a:rPr>
              <a:t>Licensed local specialists provide legal, tax and other regulated advice.</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457200" y="329184"/>
            <a:ext cx="8229600" cy="219456"/>
          </a:xfrm>
          <a:prstGeom prst="rect">
            <a:avLst/>
          </a:prstGeom>
          <a:noFill/>
          <a:ln/>
        </p:spPr>
        <p:txBody>
          <a:bodyPr wrap="square" lIns="0" tIns="0" rIns="0" bIns="0" rtlCol="0" anchor="ctr"/>
          <a:lstStyle/>
          <a:p>
            <a:pPr indent="0" marL="0">
              <a:buNone/>
            </a:pPr>
            <a:r>
              <a:rPr lang="en-US" sz="850" b="1" spc="200" kern="0" dirty="0">
                <a:solidFill>
                  <a:schemeClr val="accent2"/>
                </a:solidFill>
              </a:rPr>
              <a:t>01  ·  MARKET ENTRY &amp; BUSINESS SUPPORT</a:t>
            </a:r>
            <a:endParaRPr lang="en-US" sz="850" dirty="0"/>
          </a:p>
        </p:txBody>
      </p:sp>
      <p:sp>
        <p:nvSpPr>
          <p:cNvPr id="3" name="Text 0"/>
          <p:cNvSpPr/>
          <p:nvPr>
            <p:ph idx="101" type="title" hasCustomPrompt="1"/>
          </p:nvPr>
        </p:nvSpPr>
        <p:spPr>
          <a:xfrm>
            <a:off x="457200" y="548640"/>
            <a:ext cx="8229600" cy="502920"/>
          </a:xfrm>
          <a:prstGeom prst="rect">
            <a:avLst/>
          </a:prstGeom>
          <a:noFill/>
          <a:ln/>
        </p:spPr>
        <p:txBody>
          <a:bodyPr wrap="square" lIns="0" tIns="0" rIns="0" bIns="0" rtlCol="0" anchor="t"/>
          <a:lstStyle/>
          <a:p>
            <a:pPr algn="l" indent="0" marL="0">
              <a:buNone/>
            </a:pPr>
            <a:r>
              <a:rPr lang="en-US" sz="2400" dirty="0">
                <a:solidFill>
                  <a:schemeClr val="tx1"/>
                </a:solidFill>
              </a:rPr>
              <a:t>Project intelligence that supports action</a:t>
            </a:r>
            <a:endParaRPr lang="en-US" sz="2400" dirty="0"/>
          </a:p>
        </p:txBody>
      </p:sp>
      <p:sp>
        <p:nvSpPr>
          <p:cNvPr id="4" name="Subtitle"/>
          <p:cNvSpPr txBox="1"/>
          <p:nvPr/>
        </p:nvSpPr>
        <p:spPr>
          <a:xfrm>
            <a:off x="457200" y="1078992"/>
            <a:ext cx="8229600" cy="274320"/>
          </a:xfrm>
          <a:prstGeom prst="rect">
            <a:avLst/>
          </a:prstGeom>
          <a:noFill/>
          <a:ln/>
        </p:spPr>
        <p:txBody>
          <a:bodyPr wrap="square" lIns="0" tIns="0" rIns="0" bIns="0" rtlCol="0" anchor="t"/>
          <a:lstStyle/>
          <a:p>
            <a:pPr indent="0" marL="0">
              <a:buNone/>
            </a:pPr>
            <a:r>
              <a:rPr lang="en-US" sz="1200" i="1" dirty="0">
                <a:solidFill>
                  <a:schemeClr val="tx2"/>
                </a:solidFill>
                <a:latin typeface="Lora" pitchFamily="34" charset="0"/>
                <a:ea typeface="Lora" pitchFamily="34" charset="-122"/>
                <a:cs typeface="Lora" pitchFamily="34" charset="-120"/>
              </a:rPr>
              <a:t>A focused pipeline matched to your capabilities and target markets</a:t>
            </a:r>
            <a:endParaRPr lang="en-US" sz="1200" dirty="0"/>
          </a:p>
        </p:txBody>
      </p:sp>
      <p:sp>
        <p:nvSpPr>
          <p:cNvPr id="5" name="Panel What we track"/>
          <p:cNvSpPr/>
          <p:nvPr/>
        </p:nvSpPr>
        <p:spPr>
          <a:xfrm>
            <a:off x="457200" y="1508760"/>
            <a:ext cx="3886200" cy="3017520"/>
          </a:xfrm>
          <a:prstGeom prst="roundRect">
            <a:avLst>
              <a:gd name="adj" fmla="val 1818"/>
            </a:avLst>
          </a:prstGeom>
          <a:solidFill>
            <a:schemeClr val="bg1"/>
          </a:solidFill>
          <a:ln/>
          <a:effectLst>
            <a:outerShdw sx="100000" sy="100000" kx="0" ky="0" algn="bl" rotWithShape="0" blurRad="101600" dist="19050" dir="5400000">
              <a:srgbClr val="000000">
                <a:alpha val="8000"/>
              </a:srgbClr>
            </a:outerShdw>
          </a:effectLst>
        </p:spPr>
      </p:sp>
      <p:sp>
        <p:nvSpPr>
          <p:cNvPr id="6" name="Panel label What we track"/>
          <p:cNvSpPr txBox="1"/>
          <p:nvPr/>
        </p:nvSpPr>
        <p:spPr>
          <a:xfrm>
            <a:off x="777240" y="1737360"/>
            <a:ext cx="3200400" cy="201168"/>
          </a:xfrm>
          <a:prstGeom prst="rect">
            <a:avLst/>
          </a:prstGeom>
          <a:noFill/>
          <a:ln/>
        </p:spPr>
        <p:txBody>
          <a:bodyPr wrap="square" lIns="0" tIns="0" rIns="0" bIns="0" rtlCol="0" anchor="t"/>
          <a:lstStyle/>
          <a:p>
            <a:pPr indent="0" marL="0">
              <a:buNone/>
            </a:pPr>
            <a:r>
              <a:rPr lang="en-US" sz="850" b="1" spc="200" kern="0" dirty="0">
                <a:solidFill>
                  <a:schemeClr val="accent2"/>
                </a:solidFill>
              </a:rPr>
              <a:t>PROJECT RECORD</a:t>
            </a:r>
            <a:endParaRPr lang="en-US" sz="850" dirty="0"/>
          </a:p>
        </p:txBody>
      </p:sp>
      <p:sp>
        <p:nvSpPr>
          <p:cNvPr id="7" name="Panel head What we track"/>
          <p:cNvSpPr txBox="1"/>
          <p:nvPr/>
        </p:nvSpPr>
        <p:spPr>
          <a:xfrm>
            <a:off x="777240" y="1947672"/>
            <a:ext cx="3200400" cy="365760"/>
          </a:xfrm>
          <a:prstGeom prst="rect">
            <a:avLst/>
          </a:prstGeom>
          <a:noFill/>
          <a:ln/>
        </p:spPr>
        <p:txBody>
          <a:bodyPr wrap="square" lIns="0" tIns="0" rIns="0" bIns="0" rtlCol="0" anchor="t"/>
          <a:lstStyle/>
          <a:p>
            <a:pPr indent="0" marL="0">
              <a:buNone/>
            </a:pPr>
            <a:r>
              <a:rPr lang="en-US" sz="1700" dirty="0">
                <a:solidFill>
                  <a:schemeClr val="tx1"/>
                </a:solidFill>
                <a:latin typeface="Lora" pitchFamily="34" charset="0"/>
                <a:ea typeface="Lora" pitchFamily="34" charset="-122"/>
                <a:cs typeface="Lora" pitchFamily="34" charset="-120"/>
              </a:rPr>
              <a:t>What we track</a:t>
            </a:r>
            <a:endParaRPr lang="en-US" sz="1700" dirty="0"/>
          </a:p>
        </p:txBody>
      </p:sp>
      <p:pic>
        <p:nvPicPr>
          <p:cNvPr id="8" name="Row icon What we track 1" descr="preencoded.png">    </p:cNvPr>
          <p:cNvPicPr>
            <a:picLocks noChangeAspect="1"/>
          </p:cNvPicPr>
          <p:nvPr/>
        </p:nvPicPr>
        <p:blipFill>
          <a:blip r:embed="rId1"/>
          <a:stretch>
            <a:fillRect/>
          </a:stretch>
        </p:blipFill>
        <p:spPr>
          <a:xfrm>
            <a:off x="804672" y="2560320"/>
            <a:ext cx="256032" cy="256032"/>
          </a:xfrm>
          <a:prstGeom prst="rect">
            <a:avLst/>
          </a:prstGeom>
        </p:spPr>
      </p:pic>
      <p:sp>
        <p:nvSpPr>
          <p:cNvPr id="9" name="Row text What we track 1"/>
          <p:cNvSpPr txBox="1"/>
          <p:nvPr/>
        </p:nvSpPr>
        <p:spPr>
          <a:xfrm>
            <a:off x="1234440" y="2542032"/>
            <a:ext cx="2926080" cy="292608"/>
          </a:xfrm>
          <a:prstGeom prst="rect">
            <a:avLst/>
          </a:prstGeom>
          <a:noFill/>
          <a:ln/>
        </p:spPr>
        <p:txBody>
          <a:bodyPr wrap="square" lIns="0" tIns="0" rIns="0" bIns="0" rtlCol="0" anchor="ctr"/>
          <a:lstStyle/>
          <a:p>
            <a:pPr indent="0" marL="0">
              <a:buNone/>
            </a:pPr>
            <a:r>
              <a:rPr lang="en-US" sz="1150" dirty="0">
                <a:solidFill>
                  <a:schemeClr val="tx1"/>
                </a:solidFill>
              </a:rPr>
              <a:t>Country and sector</a:t>
            </a:r>
            <a:endParaRPr lang="en-US" sz="1150" dirty="0"/>
          </a:p>
        </p:txBody>
      </p:sp>
      <p:pic>
        <p:nvPicPr>
          <p:cNvPr id="10" name="Row icon What we track 2" descr="preencoded.png">    </p:cNvPr>
          <p:cNvPicPr>
            <a:picLocks noChangeAspect="1"/>
          </p:cNvPicPr>
          <p:nvPr/>
        </p:nvPicPr>
        <p:blipFill>
          <a:blip r:embed="rId2"/>
          <a:stretch>
            <a:fillRect/>
          </a:stretch>
        </p:blipFill>
        <p:spPr>
          <a:xfrm>
            <a:off x="804672" y="3035808"/>
            <a:ext cx="256032" cy="256032"/>
          </a:xfrm>
          <a:prstGeom prst="rect">
            <a:avLst/>
          </a:prstGeom>
        </p:spPr>
      </p:pic>
      <p:sp>
        <p:nvSpPr>
          <p:cNvPr id="11" name="Row text What we track 2"/>
          <p:cNvSpPr txBox="1"/>
          <p:nvPr/>
        </p:nvSpPr>
        <p:spPr>
          <a:xfrm>
            <a:off x="1234440" y="3017520"/>
            <a:ext cx="2926080" cy="292608"/>
          </a:xfrm>
          <a:prstGeom prst="rect">
            <a:avLst/>
          </a:prstGeom>
          <a:noFill/>
          <a:ln/>
        </p:spPr>
        <p:txBody>
          <a:bodyPr wrap="square" lIns="0" tIns="0" rIns="0" bIns="0" rtlCol="0" anchor="ctr"/>
          <a:lstStyle/>
          <a:p>
            <a:pPr indent="0" marL="0">
              <a:buNone/>
            </a:pPr>
            <a:r>
              <a:rPr lang="en-US" sz="1150" dirty="0">
                <a:solidFill>
                  <a:schemeClr val="tx1"/>
                </a:solidFill>
              </a:rPr>
              <a:t>Developer and funder</a:t>
            </a:r>
            <a:endParaRPr lang="en-US" sz="1150" dirty="0"/>
          </a:p>
        </p:txBody>
      </p:sp>
      <p:pic>
        <p:nvPicPr>
          <p:cNvPr id="12" name="Row icon What we track 3" descr="preencoded.png">    </p:cNvPr>
          <p:cNvPicPr>
            <a:picLocks noChangeAspect="1"/>
          </p:cNvPicPr>
          <p:nvPr/>
        </p:nvPicPr>
        <p:blipFill>
          <a:blip r:embed="rId3"/>
          <a:stretch>
            <a:fillRect/>
          </a:stretch>
        </p:blipFill>
        <p:spPr>
          <a:xfrm>
            <a:off x="804672" y="3511296"/>
            <a:ext cx="256032" cy="256032"/>
          </a:xfrm>
          <a:prstGeom prst="rect">
            <a:avLst/>
          </a:prstGeom>
        </p:spPr>
      </p:pic>
      <p:sp>
        <p:nvSpPr>
          <p:cNvPr id="13" name="Row text What we track 3"/>
          <p:cNvSpPr txBox="1"/>
          <p:nvPr/>
        </p:nvSpPr>
        <p:spPr>
          <a:xfrm>
            <a:off x="1234440" y="3493008"/>
            <a:ext cx="2926080" cy="292608"/>
          </a:xfrm>
          <a:prstGeom prst="rect">
            <a:avLst/>
          </a:prstGeom>
          <a:noFill/>
          <a:ln/>
        </p:spPr>
        <p:txBody>
          <a:bodyPr wrap="square" lIns="0" tIns="0" rIns="0" bIns="0" rtlCol="0" anchor="ctr"/>
          <a:lstStyle/>
          <a:p>
            <a:pPr indent="0" marL="0">
              <a:buNone/>
            </a:pPr>
            <a:r>
              <a:rPr lang="en-US" sz="1150" dirty="0">
                <a:solidFill>
                  <a:schemeClr val="tx1"/>
                </a:solidFill>
              </a:rPr>
              <a:t>Project stage and procurement route</a:t>
            </a:r>
            <a:endParaRPr lang="en-US" sz="1150" dirty="0"/>
          </a:p>
        </p:txBody>
      </p:sp>
      <p:pic>
        <p:nvPicPr>
          <p:cNvPr id="14" name="Row icon What we track 4" descr="preencoded.png">    </p:cNvPr>
          <p:cNvPicPr>
            <a:picLocks noChangeAspect="1"/>
          </p:cNvPicPr>
          <p:nvPr/>
        </p:nvPicPr>
        <p:blipFill>
          <a:blip r:embed="rId4"/>
          <a:stretch>
            <a:fillRect/>
          </a:stretch>
        </p:blipFill>
        <p:spPr>
          <a:xfrm>
            <a:off x="804672" y="3986784"/>
            <a:ext cx="256032" cy="256032"/>
          </a:xfrm>
          <a:prstGeom prst="rect">
            <a:avLst/>
          </a:prstGeom>
        </p:spPr>
      </p:pic>
      <p:sp>
        <p:nvSpPr>
          <p:cNvPr id="15" name="Row text What we track 4"/>
          <p:cNvSpPr txBox="1"/>
          <p:nvPr/>
        </p:nvSpPr>
        <p:spPr>
          <a:xfrm>
            <a:off x="1234440" y="3968496"/>
            <a:ext cx="2926080" cy="292608"/>
          </a:xfrm>
          <a:prstGeom prst="rect">
            <a:avLst/>
          </a:prstGeom>
          <a:noFill/>
          <a:ln/>
        </p:spPr>
        <p:txBody>
          <a:bodyPr wrap="square" lIns="0" tIns="0" rIns="0" bIns="0" rtlCol="0" anchor="ctr"/>
          <a:lstStyle/>
          <a:p>
            <a:pPr indent="0" marL="0">
              <a:buNone/>
            </a:pPr>
            <a:r>
              <a:rPr lang="en-US" sz="1150" dirty="0">
                <a:solidFill>
                  <a:schemeClr val="tx1"/>
                </a:solidFill>
              </a:rPr>
              <a:t>Relevant stakeholders and contacts</a:t>
            </a:r>
            <a:endParaRPr lang="en-US" sz="1150" dirty="0"/>
          </a:p>
        </p:txBody>
      </p:sp>
      <p:sp>
        <p:nvSpPr>
          <p:cNvPr id="16" name="Panel What you receive"/>
          <p:cNvSpPr/>
          <p:nvPr/>
        </p:nvSpPr>
        <p:spPr>
          <a:xfrm>
            <a:off x="4800600" y="1508760"/>
            <a:ext cx="3886200" cy="3017520"/>
          </a:xfrm>
          <a:prstGeom prst="roundRect">
            <a:avLst>
              <a:gd name="adj" fmla="val 1818"/>
            </a:avLst>
          </a:prstGeom>
          <a:solidFill>
            <a:schemeClr val="tx1"/>
          </a:solidFill>
          <a:ln/>
          <a:effectLst>
            <a:outerShdw sx="100000" sy="100000" kx="0" ky="0" algn="bl" rotWithShape="0" blurRad="101600" dist="19050" dir="5400000">
              <a:srgbClr val="000000">
                <a:alpha val="8000"/>
              </a:srgbClr>
            </a:outerShdw>
          </a:effectLst>
        </p:spPr>
      </p:sp>
      <p:sp>
        <p:nvSpPr>
          <p:cNvPr id="17" name="Panel label What you receive"/>
          <p:cNvSpPr txBox="1"/>
          <p:nvPr/>
        </p:nvSpPr>
        <p:spPr>
          <a:xfrm>
            <a:off x="5120640" y="1737360"/>
            <a:ext cx="3200400" cy="201168"/>
          </a:xfrm>
          <a:prstGeom prst="rect">
            <a:avLst/>
          </a:prstGeom>
          <a:noFill/>
          <a:ln/>
        </p:spPr>
        <p:txBody>
          <a:bodyPr wrap="square" lIns="0" tIns="0" rIns="0" bIns="0" rtlCol="0" anchor="t"/>
          <a:lstStyle/>
          <a:p>
            <a:pPr indent="0" marL="0">
              <a:buNone/>
            </a:pPr>
            <a:r>
              <a:rPr lang="en-US" sz="850" b="1" spc="200" kern="0" dirty="0">
                <a:solidFill>
                  <a:schemeClr val="accent1"/>
                </a:solidFill>
              </a:rPr>
              <a:t>CLIENT OUTPUT</a:t>
            </a:r>
            <a:endParaRPr lang="en-US" sz="850" dirty="0"/>
          </a:p>
        </p:txBody>
      </p:sp>
      <p:sp>
        <p:nvSpPr>
          <p:cNvPr id="18" name="Panel head What you receive"/>
          <p:cNvSpPr txBox="1"/>
          <p:nvPr/>
        </p:nvSpPr>
        <p:spPr>
          <a:xfrm>
            <a:off x="5120640" y="1947672"/>
            <a:ext cx="3200400" cy="365760"/>
          </a:xfrm>
          <a:prstGeom prst="rect">
            <a:avLst/>
          </a:prstGeom>
          <a:noFill/>
          <a:ln/>
        </p:spPr>
        <p:txBody>
          <a:bodyPr wrap="square" lIns="0" tIns="0" rIns="0" bIns="0" rtlCol="0" anchor="t"/>
          <a:lstStyle/>
          <a:p>
            <a:pPr indent="0" marL="0">
              <a:buNone/>
            </a:pPr>
            <a:r>
              <a:rPr lang="en-US" sz="1700" dirty="0">
                <a:solidFill>
                  <a:schemeClr val="bg1"/>
                </a:solidFill>
                <a:latin typeface="Lora" pitchFamily="34" charset="0"/>
                <a:ea typeface="Lora" pitchFamily="34" charset="-122"/>
                <a:cs typeface="Lora" pitchFamily="34" charset="-120"/>
              </a:rPr>
              <a:t>What you receive</a:t>
            </a:r>
            <a:endParaRPr lang="en-US" sz="1700" dirty="0"/>
          </a:p>
        </p:txBody>
      </p:sp>
      <p:pic>
        <p:nvPicPr>
          <p:cNvPr id="19" name="Row icon What you receive 1" descr="preencoded.png">    </p:cNvPr>
          <p:cNvPicPr>
            <a:picLocks noChangeAspect="1"/>
          </p:cNvPicPr>
          <p:nvPr/>
        </p:nvPicPr>
        <p:blipFill>
          <a:blip r:embed="rId5"/>
          <a:stretch>
            <a:fillRect/>
          </a:stretch>
        </p:blipFill>
        <p:spPr>
          <a:xfrm>
            <a:off x="5148072" y="2560320"/>
            <a:ext cx="256032" cy="256032"/>
          </a:xfrm>
          <a:prstGeom prst="rect">
            <a:avLst/>
          </a:prstGeom>
        </p:spPr>
      </p:pic>
      <p:sp>
        <p:nvSpPr>
          <p:cNvPr id="20" name="Row text What you receive 1"/>
          <p:cNvSpPr txBox="1"/>
          <p:nvPr/>
        </p:nvSpPr>
        <p:spPr>
          <a:xfrm>
            <a:off x="5577840" y="2542032"/>
            <a:ext cx="2926080" cy="292608"/>
          </a:xfrm>
          <a:prstGeom prst="rect">
            <a:avLst/>
          </a:prstGeom>
          <a:noFill/>
          <a:ln/>
        </p:spPr>
        <p:txBody>
          <a:bodyPr wrap="square" lIns="0" tIns="0" rIns="0" bIns="0" rtlCol="0" anchor="ctr"/>
          <a:lstStyle/>
          <a:p>
            <a:pPr indent="0" marL="0">
              <a:buNone/>
            </a:pPr>
            <a:r>
              <a:rPr lang="en-US" sz="1150" dirty="0">
                <a:solidFill>
                  <a:schemeClr val="bg1"/>
                </a:solidFill>
              </a:rPr>
              <a:t>Prioritized opportunities</a:t>
            </a:r>
            <a:endParaRPr lang="en-US" sz="1150" dirty="0"/>
          </a:p>
        </p:txBody>
      </p:sp>
      <p:pic>
        <p:nvPicPr>
          <p:cNvPr id="21" name="Row icon What you receive 2" descr="preencoded.png">    </p:cNvPr>
          <p:cNvPicPr>
            <a:picLocks noChangeAspect="1"/>
          </p:cNvPicPr>
          <p:nvPr/>
        </p:nvPicPr>
        <p:blipFill>
          <a:blip r:embed="rId6"/>
          <a:stretch>
            <a:fillRect/>
          </a:stretch>
        </p:blipFill>
        <p:spPr>
          <a:xfrm>
            <a:off x="5148072" y="3035808"/>
            <a:ext cx="256032" cy="256032"/>
          </a:xfrm>
          <a:prstGeom prst="rect">
            <a:avLst/>
          </a:prstGeom>
        </p:spPr>
      </p:pic>
      <p:sp>
        <p:nvSpPr>
          <p:cNvPr id="22" name="Row text What you receive 2"/>
          <p:cNvSpPr txBox="1"/>
          <p:nvPr/>
        </p:nvSpPr>
        <p:spPr>
          <a:xfrm>
            <a:off x="5577840" y="3017520"/>
            <a:ext cx="2926080" cy="292608"/>
          </a:xfrm>
          <a:prstGeom prst="rect">
            <a:avLst/>
          </a:prstGeom>
          <a:noFill/>
          <a:ln/>
        </p:spPr>
        <p:txBody>
          <a:bodyPr wrap="square" lIns="0" tIns="0" rIns="0" bIns="0" rtlCol="0" anchor="ctr"/>
          <a:lstStyle/>
          <a:p>
            <a:pPr indent="0" marL="0">
              <a:buNone/>
            </a:pPr>
            <a:r>
              <a:rPr lang="en-US" sz="1150" dirty="0">
                <a:solidFill>
                  <a:schemeClr val="bg1"/>
                </a:solidFill>
              </a:rPr>
              <a:t>Evidence and source links</a:t>
            </a:r>
            <a:endParaRPr lang="en-US" sz="1150" dirty="0"/>
          </a:p>
        </p:txBody>
      </p:sp>
      <p:pic>
        <p:nvPicPr>
          <p:cNvPr id="23" name="Row icon What you receive 3" descr="preencoded.png">    </p:cNvPr>
          <p:cNvPicPr>
            <a:picLocks noChangeAspect="1"/>
          </p:cNvPicPr>
          <p:nvPr/>
        </p:nvPicPr>
        <p:blipFill>
          <a:blip r:embed="rId7"/>
          <a:stretch>
            <a:fillRect/>
          </a:stretch>
        </p:blipFill>
        <p:spPr>
          <a:xfrm>
            <a:off x="5148072" y="3511296"/>
            <a:ext cx="256032" cy="256032"/>
          </a:xfrm>
          <a:prstGeom prst="rect">
            <a:avLst/>
          </a:prstGeom>
        </p:spPr>
      </p:pic>
      <p:sp>
        <p:nvSpPr>
          <p:cNvPr id="24" name="Row text What you receive 3"/>
          <p:cNvSpPr txBox="1"/>
          <p:nvPr/>
        </p:nvSpPr>
        <p:spPr>
          <a:xfrm>
            <a:off x="5577840" y="3493008"/>
            <a:ext cx="2926080" cy="292608"/>
          </a:xfrm>
          <a:prstGeom prst="rect">
            <a:avLst/>
          </a:prstGeom>
          <a:noFill/>
          <a:ln/>
        </p:spPr>
        <p:txBody>
          <a:bodyPr wrap="square" lIns="0" tIns="0" rIns="0" bIns="0" rtlCol="0" anchor="ctr"/>
          <a:lstStyle/>
          <a:p>
            <a:pPr indent="0" marL="0">
              <a:buNone/>
            </a:pPr>
            <a:r>
              <a:rPr lang="en-US" sz="1150" dirty="0">
                <a:solidFill>
                  <a:schemeClr val="bg1"/>
                </a:solidFill>
              </a:rPr>
              <a:t>Recommended next steps</a:t>
            </a:r>
            <a:endParaRPr lang="en-US" sz="1150" dirty="0"/>
          </a:p>
        </p:txBody>
      </p:sp>
      <p:pic>
        <p:nvPicPr>
          <p:cNvPr id="25" name="Row icon What you receive 4" descr="preencoded.png">    </p:cNvPr>
          <p:cNvPicPr>
            <a:picLocks noChangeAspect="1"/>
          </p:cNvPicPr>
          <p:nvPr/>
        </p:nvPicPr>
        <p:blipFill>
          <a:blip r:embed="rId8"/>
          <a:stretch>
            <a:fillRect/>
          </a:stretch>
        </p:blipFill>
        <p:spPr>
          <a:xfrm>
            <a:off x="5148072" y="3986784"/>
            <a:ext cx="256032" cy="256032"/>
          </a:xfrm>
          <a:prstGeom prst="rect">
            <a:avLst/>
          </a:prstGeom>
        </p:spPr>
      </p:pic>
      <p:sp>
        <p:nvSpPr>
          <p:cNvPr id="26" name="Row text What you receive 4"/>
          <p:cNvSpPr txBox="1"/>
          <p:nvPr/>
        </p:nvSpPr>
        <p:spPr>
          <a:xfrm>
            <a:off x="5577840" y="3968496"/>
            <a:ext cx="2926080" cy="292608"/>
          </a:xfrm>
          <a:prstGeom prst="rect">
            <a:avLst/>
          </a:prstGeom>
          <a:noFill/>
          <a:ln/>
        </p:spPr>
        <p:txBody>
          <a:bodyPr wrap="square" lIns="0" tIns="0" rIns="0" bIns="0" rtlCol="0" anchor="ctr"/>
          <a:lstStyle/>
          <a:p>
            <a:pPr indent="0" marL="0">
              <a:buNone/>
            </a:pPr>
            <a:r>
              <a:rPr lang="en-US" sz="1150" dirty="0">
                <a:solidFill>
                  <a:schemeClr val="bg1"/>
                </a:solidFill>
              </a:rPr>
              <a:t>Regular pipeline review</a:t>
            </a:r>
            <a:endParaRPr lang="en-US" sz="1150" dirty="0"/>
          </a:p>
        </p:txBody>
      </p:sp>
      <p:sp>
        <p:nvSpPr>
          <p:cNvPr id="27" name="Flow circle"/>
          <p:cNvSpPr/>
          <p:nvPr/>
        </p:nvSpPr>
        <p:spPr>
          <a:xfrm>
            <a:off x="4206240" y="2788920"/>
            <a:ext cx="457200" cy="457200"/>
          </a:xfrm>
          <a:prstGeom prst="ellipse">
            <a:avLst/>
          </a:prstGeom>
          <a:solidFill>
            <a:schemeClr val="accent1"/>
          </a:solidFill>
          <a:ln w="38100">
            <a:solidFill>
              <a:srgbClr val="F5F2EC"/>
            </a:solidFill>
            <a:prstDash val="solid"/>
          </a:ln>
        </p:spPr>
      </p:sp>
      <p:pic>
        <p:nvPicPr>
          <p:cNvPr id="28" name="Flow arrow" descr="preencoded.png">    </p:cNvPr>
          <p:cNvPicPr>
            <a:picLocks noChangeAspect="1"/>
          </p:cNvPicPr>
          <p:nvPr/>
        </p:nvPicPr>
        <p:blipFill>
          <a:blip r:embed="rId9"/>
          <a:stretch>
            <a:fillRect/>
          </a:stretch>
        </p:blipFill>
        <p:spPr>
          <a:xfrm>
            <a:off x="4315968" y="2898648"/>
            <a:ext cx="237744" cy="237744"/>
          </a:xfrm>
          <a:prstGeom prst="rect">
            <a:avLst/>
          </a:prstGeom>
        </p:spPr>
      </p:pic>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457200" y="329184"/>
            <a:ext cx="8229600" cy="219456"/>
          </a:xfrm>
          <a:prstGeom prst="rect">
            <a:avLst/>
          </a:prstGeom>
          <a:noFill/>
          <a:ln/>
        </p:spPr>
        <p:txBody>
          <a:bodyPr wrap="square" lIns="0" tIns="0" rIns="0" bIns="0" rtlCol="0" anchor="ctr"/>
          <a:lstStyle/>
          <a:p>
            <a:pPr indent="0" marL="0">
              <a:buNone/>
            </a:pPr>
            <a:r>
              <a:rPr lang="en-US" sz="850" b="1" spc="200" kern="0" dirty="0">
                <a:solidFill>
                  <a:schemeClr val="accent2"/>
                </a:solidFill>
              </a:rPr>
              <a:t>02  ·  INVESTOR RELATIONS &amp; INVESTMENT ASSESSMENT</a:t>
            </a:r>
            <a:endParaRPr lang="en-US" sz="850" dirty="0"/>
          </a:p>
        </p:txBody>
      </p:sp>
      <p:sp>
        <p:nvSpPr>
          <p:cNvPr id="3" name="Text 0"/>
          <p:cNvSpPr/>
          <p:nvPr>
            <p:ph idx="101" type="title" hasCustomPrompt="1"/>
          </p:nvPr>
        </p:nvSpPr>
        <p:spPr>
          <a:xfrm>
            <a:off x="457200" y="548640"/>
            <a:ext cx="8229600" cy="502920"/>
          </a:xfrm>
          <a:prstGeom prst="rect">
            <a:avLst/>
          </a:prstGeom>
          <a:noFill/>
          <a:ln/>
        </p:spPr>
        <p:txBody>
          <a:bodyPr wrap="square" lIns="0" tIns="0" rIns="0" bIns="0" rtlCol="0" anchor="t"/>
          <a:lstStyle/>
          <a:p>
            <a:pPr algn="l" indent="0" marL="0">
              <a:buNone/>
            </a:pPr>
            <a:r>
              <a:rPr lang="en-US" sz="2400" dirty="0">
                <a:solidFill>
                  <a:schemeClr val="tx1"/>
                </a:solidFill>
              </a:rPr>
              <a:t>Three types of opportunity, one disciplined assessment</a:t>
            </a:r>
            <a:endParaRPr lang="en-US" sz="2400" dirty="0"/>
          </a:p>
        </p:txBody>
      </p:sp>
      <p:sp>
        <p:nvSpPr>
          <p:cNvPr id="4" name="Subtitle"/>
          <p:cNvSpPr txBox="1"/>
          <p:nvPr/>
        </p:nvSpPr>
        <p:spPr>
          <a:xfrm>
            <a:off x="457200" y="1078992"/>
            <a:ext cx="8229600" cy="274320"/>
          </a:xfrm>
          <a:prstGeom prst="rect">
            <a:avLst/>
          </a:prstGeom>
          <a:noFill/>
          <a:ln/>
        </p:spPr>
        <p:txBody>
          <a:bodyPr wrap="square" lIns="0" tIns="0" rIns="0" bIns="0" rtlCol="0" anchor="t"/>
          <a:lstStyle/>
          <a:p>
            <a:pPr indent="0" marL="0">
              <a:buNone/>
            </a:pPr>
            <a:r>
              <a:rPr lang="en-US" sz="1200" i="1" dirty="0">
                <a:solidFill>
                  <a:schemeClr val="tx2"/>
                </a:solidFill>
                <a:latin typeface="Lora" pitchFamily="34" charset="0"/>
                <a:ea typeface="Lora" pitchFamily="34" charset="-122"/>
                <a:cs typeface="Lora" pitchFamily="34" charset="-120"/>
              </a:rPr>
              <a:t>We assess opportunities for investors, so every decision rests on local evidence and verified partners</a:t>
            </a:r>
            <a:endParaRPr lang="en-US" sz="1200" dirty="0"/>
          </a:p>
        </p:txBody>
      </p:sp>
      <p:sp>
        <p:nvSpPr>
          <p:cNvPr id="5" name="Opportunity card Companies"/>
          <p:cNvSpPr/>
          <p:nvPr/>
        </p:nvSpPr>
        <p:spPr>
          <a:xfrm>
            <a:off x="457200" y="1508760"/>
            <a:ext cx="2651760" cy="3063240"/>
          </a:xfrm>
          <a:prstGeom prst="roundRect">
            <a:avLst>
              <a:gd name="adj" fmla="val 2069"/>
            </a:avLst>
          </a:prstGeom>
          <a:solidFill>
            <a:schemeClr val="bg1"/>
          </a:solidFill>
          <a:ln/>
          <a:effectLst>
            <a:outerShdw sx="100000" sy="100000" kx="0" ky="0" algn="bl" rotWithShape="0" blurRad="101600" dist="19050" dir="5400000">
              <a:srgbClr val="000000">
                <a:alpha val="8000"/>
              </a:srgbClr>
            </a:outerShdw>
          </a:effectLst>
        </p:spPr>
      </p:sp>
      <p:pic>
        <p:nvPicPr>
          <p:cNvPr id="6" name="Opportunity photo Companies" descr="Corporate team meeting around a conference table">    </p:cNvPr>
          <p:cNvPicPr>
            <a:picLocks noChangeAspect="1"/>
          </p:cNvPicPr>
          <p:nvPr/>
        </p:nvPicPr>
        <p:blipFill>
          <a:blip r:embed="rId1"/>
          <a:stretch>
            <a:fillRect/>
          </a:stretch>
        </p:blipFill>
        <p:spPr>
          <a:xfrm>
            <a:off x="457200" y="1508760"/>
            <a:ext cx="2651760" cy="914400"/>
          </a:xfrm>
          <a:prstGeom prst="rect">
            <a:avLst/>
          </a:prstGeom>
        </p:spPr>
      </p:pic>
      <p:sp>
        <p:nvSpPr>
          <p:cNvPr id="7" name="Opportunity title Companies"/>
          <p:cNvSpPr txBox="1"/>
          <p:nvPr/>
        </p:nvSpPr>
        <p:spPr>
          <a:xfrm>
            <a:off x="640080" y="2532888"/>
            <a:ext cx="2286000" cy="274320"/>
          </a:xfrm>
          <a:prstGeom prst="rect">
            <a:avLst/>
          </a:prstGeom>
          <a:noFill/>
          <a:ln/>
        </p:spPr>
        <p:txBody>
          <a:bodyPr wrap="square" lIns="0" tIns="0" rIns="0" bIns="0" rtlCol="0" anchor="t"/>
          <a:lstStyle/>
          <a:p>
            <a:pPr indent="0" marL="0">
              <a:buNone/>
            </a:pPr>
            <a:r>
              <a:rPr lang="en-US" sz="1400" b="1" dirty="0">
                <a:solidFill>
                  <a:schemeClr val="tx1"/>
                </a:solidFill>
                <a:latin typeface="Lora" pitchFamily="34" charset="0"/>
                <a:ea typeface="Lora" pitchFamily="34" charset="-122"/>
                <a:cs typeface="Lora" pitchFamily="34" charset="-120"/>
              </a:rPr>
              <a:t>Companies</a:t>
            </a:r>
            <a:endParaRPr lang="en-US" sz="1400" dirty="0"/>
          </a:p>
        </p:txBody>
      </p:sp>
      <p:sp>
        <p:nvSpPr>
          <p:cNvPr id="8" name="Opportunity desc Companies"/>
          <p:cNvSpPr txBox="1"/>
          <p:nvPr/>
        </p:nvSpPr>
        <p:spPr>
          <a:xfrm>
            <a:off x="640080" y="2816352"/>
            <a:ext cx="2286000" cy="347472"/>
          </a:xfrm>
          <a:prstGeom prst="rect">
            <a:avLst/>
          </a:prstGeom>
          <a:noFill/>
          <a:ln/>
        </p:spPr>
        <p:txBody>
          <a:bodyPr wrap="square" lIns="0" tIns="0" rIns="0" bIns="0" rtlCol="0" anchor="t"/>
          <a:lstStyle/>
          <a:p>
            <a:pPr indent="0" marL="0">
              <a:buNone/>
            </a:pPr>
            <a:r>
              <a:rPr lang="en-US" sz="950" dirty="0">
                <a:solidFill>
                  <a:schemeClr val="tx2"/>
                </a:solidFill>
              </a:rPr>
              <a:t>Acquisitions, joint ventures and local partners.</a:t>
            </a:r>
            <a:endParaRPr lang="en-US" sz="950" dirty="0"/>
          </a:p>
        </p:txBody>
      </p:sp>
      <p:sp>
        <p:nvSpPr>
          <p:cNvPr id="9" name="Opportunity list Companies"/>
          <p:cNvSpPr txBox="1"/>
          <p:nvPr/>
        </p:nvSpPr>
        <p:spPr>
          <a:xfrm>
            <a:off x="640080" y="3246120"/>
            <a:ext cx="2331720" cy="1234440"/>
          </a:xfrm>
          <a:prstGeom prst="rect">
            <a:avLst/>
          </a:prstGeom>
          <a:noFill/>
          <a:ln/>
        </p:spPr>
        <p:txBody>
          <a:bodyPr wrap="square" lIns="0" tIns="0" rIns="0" bIns="0" rtlCol="0" anchor="t"/>
          <a:lstStyle/>
          <a:p>
            <a:pPr marL="152400" indent="-152400">
              <a:spcAft>
                <a:spcPts val="400"/>
              </a:spcAft>
              <a:buSzPct val="100000"/>
              <a:buChar char="•"/>
            </a:pPr>
            <a:r>
              <a:rPr lang="en-US" sz="1000" dirty="0">
                <a:solidFill>
                  <a:schemeClr val="tx1"/>
                </a:solidFill>
              </a:rPr>
              <a:t>Partner and counterparty screening</a:t>
            </a:r>
            <a:endParaRPr lang="en-US" sz="1000" dirty="0"/>
          </a:p>
          <a:p>
            <a:pPr marL="152400" indent="-152400">
              <a:spcAft>
                <a:spcPts val="400"/>
              </a:spcAft>
              <a:buSzPct val="100000"/>
              <a:buChar char="•"/>
            </a:pPr>
            <a:r>
              <a:rPr lang="en-US" sz="1000" dirty="0">
                <a:solidFill>
                  <a:schemeClr val="tx1"/>
                </a:solidFill>
              </a:rPr>
              <a:t>Due diligence coordination</a:t>
            </a:r>
            <a:endParaRPr lang="en-US" sz="1000" dirty="0"/>
          </a:p>
          <a:p>
            <a:pPr marL="152400" indent="-152400">
              <a:spcAft>
                <a:spcPts val="400"/>
              </a:spcAft>
              <a:buSzPct val="100000"/>
              <a:buChar char="•"/>
            </a:pPr>
            <a:r>
              <a:rPr lang="en-US" sz="1000" dirty="0">
                <a:solidFill>
                  <a:schemeClr val="tx1"/>
                </a:solidFill>
              </a:rPr>
              <a:t>Stakeholder mapping</a:t>
            </a:r>
            <a:endParaRPr lang="en-US" sz="1000" dirty="0"/>
          </a:p>
          <a:p>
            <a:pPr marL="152400" indent="-152400">
              <a:spcAft>
                <a:spcPts val="400"/>
              </a:spcAft>
              <a:buSzPct val="100000"/>
              <a:buChar char="•"/>
            </a:pPr>
            <a:r>
              <a:rPr lang="en-US" sz="1000" dirty="0">
                <a:solidFill>
                  <a:schemeClr val="tx1"/>
                </a:solidFill>
              </a:rPr>
              <a:t>Customer demand and route to market</a:t>
            </a:r>
            <a:endParaRPr lang="en-US" sz="1000" dirty="0"/>
          </a:p>
        </p:txBody>
      </p:sp>
      <p:sp>
        <p:nvSpPr>
          <p:cNvPr id="10" name="Opportunity card Projects"/>
          <p:cNvSpPr/>
          <p:nvPr/>
        </p:nvSpPr>
        <p:spPr>
          <a:xfrm>
            <a:off x="3246120" y="1508760"/>
            <a:ext cx="2651760" cy="3063240"/>
          </a:xfrm>
          <a:prstGeom prst="roundRect">
            <a:avLst>
              <a:gd name="adj" fmla="val 2069"/>
            </a:avLst>
          </a:prstGeom>
          <a:solidFill>
            <a:schemeClr val="bg1"/>
          </a:solidFill>
          <a:ln/>
          <a:effectLst>
            <a:outerShdw sx="100000" sy="100000" kx="0" ky="0" algn="bl" rotWithShape="0" blurRad="101600" dist="19050" dir="5400000">
              <a:srgbClr val="000000">
                <a:alpha val="8000"/>
              </a:srgbClr>
            </a:outerShdw>
          </a:effectLst>
        </p:spPr>
      </p:sp>
      <p:pic>
        <p:nvPicPr>
          <p:cNvPr id="11" name="Opportunity photo Projects" descr="Excavator and site crew at sunset">    </p:cNvPr>
          <p:cNvPicPr>
            <a:picLocks noChangeAspect="1"/>
          </p:cNvPicPr>
          <p:nvPr/>
        </p:nvPicPr>
        <p:blipFill>
          <a:blip r:embed="rId2"/>
          <a:stretch>
            <a:fillRect/>
          </a:stretch>
        </p:blipFill>
        <p:spPr>
          <a:xfrm>
            <a:off x="3246120" y="1508760"/>
            <a:ext cx="2651760" cy="914400"/>
          </a:xfrm>
          <a:prstGeom prst="rect">
            <a:avLst/>
          </a:prstGeom>
        </p:spPr>
      </p:pic>
      <p:sp>
        <p:nvSpPr>
          <p:cNvPr id="12" name="Opportunity title Projects"/>
          <p:cNvSpPr txBox="1"/>
          <p:nvPr/>
        </p:nvSpPr>
        <p:spPr>
          <a:xfrm>
            <a:off x="3429000" y="2532888"/>
            <a:ext cx="2286000" cy="274320"/>
          </a:xfrm>
          <a:prstGeom prst="rect">
            <a:avLst/>
          </a:prstGeom>
          <a:noFill/>
          <a:ln/>
        </p:spPr>
        <p:txBody>
          <a:bodyPr wrap="square" lIns="0" tIns="0" rIns="0" bIns="0" rtlCol="0" anchor="t"/>
          <a:lstStyle/>
          <a:p>
            <a:pPr indent="0" marL="0">
              <a:buNone/>
            </a:pPr>
            <a:r>
              <a:rPr lang="en-US" sz="1400" b="1" dirty="0">
                <a:solidFill>
                  <a:schemeClr val="tx1"/>
                </a:solidFill>
                <a:latin typeface="Lora" pitchFamily="34" charset="0"/>
                <a:ea typeface="Lora" pitchFamily="34" charset="-122"/>
                <a:cs typeface="Lora" pitchFamily="34" charset="-120"/>
              </a:rPr>
              <a:t>Projects</a:t>
            </a:r>
            <a:endParaRPr lang="en-US" sz="1400" dirty="0"/>
          </a:p>
        </p:txBody>
      </p:sp>
      <p:sp>
        <p:nvSpPr>
          <p:cNvPr id="13" name="Opportunity desc Projects"/>
          <p:cNvSpPr txBox="1"/>
          <p:nvPr/>
        </p:nvSpPr>
        <p:spPr>
          <a:xfrm>
            <a:off x="3429000" y="2816352"/>
            <a:ext cx="2286000" cy="347472"/>
          </a:xfrm>
          <a:prstGeom prst="rect">
            <a:avLst/>
          </a:prstGeom>
          <a:noFill/>
          <a:ln/>
        </p:spPr>
        <p:txBody>
          <a:bodyPr wrap="square" lIns="0" tIns="0" rIns="0" bIns="0" rtlCol="0" anchor="t"/>
          <a:lstStyle/>
          <a:p>
            <a:pPr indent="0" marL="0">
              <a:buNone/>
            </a:pPr>
            <a:r>
              <a:rPr lang="en-US" sz="950" dirty="0">
                <a:solidFill>
                  <a:schemeClr val="tx2"/>
                </a:solidFill>
              </a:rPr>
              <a:t>Infrastructure, energy, industrial and tendered projects.</a:t>
            </a:r>
            <a:endParaRPr lang="en-US" sz="950" dirty="0"/>
          </a:p>
        </p:txBody>
      </p:sp>
      <p:sp>
        <p:nvSpPr>
          <p:cNvPr id="14" name="Opportunity list Projects"/>
          <p:cNvSpPr txBox="1"/>
          <p:nvPr/>
        </p:nvSpPr>
        <p:spPr>
          <a:xfrm>
            <a:off x="3429000" y="3246120"/>
            <a:ext cx="2331720" cy="1234440"/>
          </a:xfrm>
          <a:prstGeom prst="rect">
            <a:avLst/>
          </a:prstGeom>
          <a:noFill/>
          <a:ln/>
        </p:spPr>
        <p:txBody>
          <a:bodyPr wrap="square" lIns="0" tIns="0" rIns="0" bIns="0" rtlCol="0" anchor="t"/>
          <a:lstStyle/>
          <a:p>
            <a:pPr marL="152400" indent="-152400">
              <a:spcAft>
                <a:spcPts val="400"/>
              </a:spcAft>
              <a:buSzPct val="100000"/>
              <a:buChar char="•"/>
            </a:pPr>
            <a:r>
              <a:rPr lang="en-US" sz="1000" dirty="0">
                <a:solidFill>
                  <a:schemeClr val="tx1"/>
                </a:solidFill>
              </a:rPr>
              <a:t>Pipeline and procurement tracking</a:t>
            </a:r>
            <a:endParaRPr lang="en-US" sz="1000" dirty="0"/>
          </a:p>
          <a:p>
            <a:pPr marL="152400" indent="-152400">
              <a:spcAft>
                <a:spcPts val="400"/>
              </a:spcAft>
              <a:buSzPct val="100000"/>
              <a:buChar char="•"/>
            </a:pPr>
            <a:r>
              <a:rPr lang="en-US" sz="1000" dirty="0">
                <a:solidFill>
                  <a:schemeClr val="tx1"/>
                </a:solidFill>
              </a:rPr>
              <a:t>Decision-maker research</a:t>
            </a:r>
            <a:endParaRPr lang="en-US" sz="1000" dirty="0"/>
          </a:p>
          <a:p>
            <a:pPr marL="152400" indent="-152400">
              <a:spcAft>
                <a:spcPts val="400"/>
              </a:spcAft>
              <a:buSzPct val="100000"/>
              <a:buChar char="•"/>
            </a:pPr>
            <a:r>
              <a:rPr lang="en-US" sz="1000" dirty="0">
                <a:solidFill>
                  <a:schemeClr val="tx1"/>
                </a:solidFill>
              </a:rPr>
              <a:t>Budget, schedule and cost review</a:t>
            </a:r>
            <a:endParaRPr lang="en-US" sz="1000" dirty="0"/>
          </a:p>
          <a:p>
            <a:pPr marL="152400" indent="-152400">
              <a:spcAft>
                <a:spcPts val="400"/>
              </a:spcAft>
              <a:buSzPct val="100000"/>
              <a:buChar char="•"/>
            </a:pPr>
            <a:r>
              <a:rPr lang="en-US" sz="1000" dirty="0">
                <a:solidFill>
                  <a:schemeClr val="tx1"/>
                </a:solidFill>
              </a:rPr>
              <a:t>Supply chain and logistics feasibility</a:t>
            </a:r>
            <a:endParaRPr lang="en-US" sz="1000" dirty="0"/>
          </a:p>
        </p:txBody>
      </p:sp>
      <p:sp>
        <p:nvSpPr>
          <p:cNvPr id="15" name="Opportunity card Developments"/>
          <p:cNvSpPr/>
          <p:nvPr/>
        </p:nvSpPr>
        <p:spPr>
          <a:xfrm>
            <a:off x="6035040" y="1508760"/>
            <a:ext cx="2651760" cy="3063240"/>
          </a:xfrm>
          <a:prstGeom prst="roundRect">
            <a:avLst>
              <a:gd name="adj" fmla="val 2069"/>
            </a:avLst>
          </a:prstGeom>
          <a:solidFill>
            <a:schemeClr val="bg1"/>
          </a:solidFill>
          <a:ln/>
          <a:effectLst>
            <a:outerShdw sx="100000" sy="100000" kx="0" ky="0" algn="bl" rotWithShape="0" blurRad="101600" dist="19050" dir="5400000">
              <a:srgbClr val="000000">
                <a:alpha val="8000"/>
              </a:srgbClr>
            </a:outerShdw>
          </a:effectLst>
        </p:spPr>
      </p:sp>
      <p:pic>
        <p:nvPicPr>
          <p:cNvPr id="16" name="Opportunity photo Developments" descr="Residential housing under construction">    </p:cNvPr>
          <p:cNvPicPr>
            <a:picLocks noChangeAspect="1"/>
          </p:cNvPicPr>
          <p:nvPr/>
        </p:nvPicPr>
        <p:blipFill>
          <a:blip r:embed="rId3"/>
          <a:stretch>
            <a:fillRect/>
          </a:stretch>
        </p:blipFill>
        <p:spPr>
          <a:xfrm>
            <a:off x="6035040" y="1508760"/>
            <a:ext cx="2651760" cy="914400"/>
          </a:xfrm>
          <a:prstGeom prst="rect">
            <a:avLst/>
          </a:prstGeom>
        </p:spPr>
      </p:pic>
      <p:sp>
        <p:nvSpPr>
          <p:cNvPr id="17" name="Opportunity title Developments"/>
          <p:cNvSpPr txBox="1"/>
          <p:nvPr/>
        </p:nvSpPr>
        <p:spPr>
          <a:xfrm>
            <a:off x="6217920" y="2532888"/>
            <a:ext cx="2286000" cy="274320"/>
          </a:xfrm>
          <a:prstGeom prst="rect">
            <a:avLst/>
          </a:prstGeom>
          <a:noFill/>
          <a:ln/>
        </p:spPr>
        <p:txBody>
          <a:bodyPr wrap="square" lIns="0" tIns="0" rIns="0" bIns="0" rtlCol="0" anchor="t"/>
          <a:lstStyle/>
          <a:p>
            <a:pPr indent="0" marL="0">
              <a:buNone/>
            </a:pPr>
            <a:r>
              <a:rPr lang="en-US" sz="1400" b="1" dirty="0">
                <a:solidFill>
                  <a:schemeClr val="tx1"/>
                </a:solidFill>
                <a:latin typeface="Lora" pitchFamily="34" charset="0"/>
                <a:ea typeface="Lora" pitchFamily="34" charset="-122"/>
                <a:cs typeface="Lora" pitchFamily="34" charset="-120"/>
              </a:rPr>
              <a:t>Developments</a:t>
            </a:r>
            <a:endParaRPr lang="en-US" sz="1400" dirty="0"/>
          </a:p>
        </p:txBody>
      </p:sp>
      <p:sp>
        <p:nvSpPr>
          <p:cNvPr id="18" name="Opportunity desc Developments"/>
          <p:cNvSpPr txBox="1"/>
          <p:nvPr/>
        </p:nvSpPr>
        <p:spPr>
          <a:xfrm>
            <a:off x="6217920" y="2816352"/>
            <a:ext cx="2286000" cy="347472"/>
          </a:xfrm>
          <a:prstGeom prst="rect">
            <a:avLst/>
          </a:prstGeom>
          <a:noFill/>
          <a:ln/>
        </p:spPr>
        <p:txBody>
          <a:bodyPr wrap="square" lIns="0" tIns="0" rIns="0" bIns="0" rtlCol="0" anchor="t"/>
          <a:lstStyle/>
          <a:p>
            <a:pPr indent="0" marL="0">
              <a:buNone/>
            </a:pPr>
            <a:r>
              <a:rPr lang="en-US" sz="950" dirty="0">
                <a:solidFill>
                  <a:schemeClr val="tx2"/>
                </a:solidFill>
              </a:rPr>
              <a:t>Residential, commercial, camps and modular developments.</a:t>
            </a:r>
            <a:endParaRPr lang="en-US" sz="950" dirty="0"/>
          </a:p>
        </p:txBody>
      </p:sp>
      <p:sp>
        <p:nvSpPr>
          <p:cNvPr id="19" name="Opportunity list Developments"/>
          <p:cNvSpPr txBox="1"/>
          <p:nvPr/>
        </p:nvSpPr>
        <p:spPr>
          <a:xfrm>
            <a:off x="6217920" y="3246120"/>
            <a:ext cx="2331720" cy="1234440"/>
          </a:xfrm>
          <a:prstGeom prst="rect">
            <a:avLst/>
          </a:prstGeom>
          <a:noFill/>
          <a:ln/>
        </p:spPr>
        <p:txBody>
          <a:bodyPr wrap="square" lIns="0" tIns="0" rIns="0" bIns="0" rtlCol="0" anchor="t"/>
          <a:lstStyle/>
          <a:p>
            <a:pPr marL="152400" indent="-152400">
              <a:spcAft>
                <a:spcPts val="400"/>
              </a:spcAft>
              <a:buSzPct val="100000"/>
              <a:buChar char="•"/>
            </a:pPr>
            <a:r>
              <a:rPr lang="en-US" sz="1000" dirty="0">
                <a:solidFill>
                  <a:schemeClr val="tx1"/>
                </a:solidFill>
              </a:rPr>
              <a:t>Site, demand and market assessment</a:t>
            </a:r>
            <a:endParaRPr lang="en-US" sz="1000" dirty="0"/>
          </a:p>
          <a:p>
            <a:pPr marL="152400" indent="-152400">
              <a:spcAft>
                <a:spcPts val="400"/>
              </a:spcAft>
              <a:buSzPct val="100000"/>
              <a:buChar char="•"/>
            </a:pPr>
            <a:r>
              <a:rPr lang="en-US" sz="1000" dirty="0">
                <a:solidFill>
                  <a:schemeClr val="tx1"/>
                </a:solidFill>
              </a:rPr>
              <a:t>BOQ and cost-plan review</a:t>
            </a:r>
            <a:endParaRPr lang="en-US" sz="1000" dirty="0"/>
          </a:p>
          <a:p>
            <a:pPr marL="152400" indent="-152400">
              <a:spcAft>
                <a:spcPts val="400"/>
              </a:spcAft>
              <a:buSzPct val="100000"/>
              <a:buChar char="•"/>
            </a:pPr>
            <a:r>
              <a:rPr lang="en-US" sz="1000" dirty="0">
                <a:solidFill>
                  <a:schemeClr val="tx1"/>
                </a:solidFill>
              </a:rPr>
              <a:t>Contractor and supplier evaluation</a:t>
            </a:r>
            <a:endParaRPr lang="en-US" sz="1000" dirty="0"/>
          </a:p>
          <a:p>
            <a:pPr marL="152400" indent="-152400">
              <a:spcAft>
                <a:spcPts val="400"/>
              </a:spcAft>
              <a:buSzPct val="100000"/>
              <a:buChar char="•"/>
            </a:pPr>
            <a:r>
              <a:rPr lang="en-US" sz="1000" dirty="0">
                <a:solidFill>
                  <a:schemeClr val="tx1"/>
                </a:solidFill>
              </a:rPr>
              <a:t>Incorporation, permits and advisers</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457200" y="329184"/>
            <a:ext cx="8229600" cy="219456"/>
          </a:xfrm>
          <a:prstGeom prst="rect">
            <a:avLst/>
          </a:prstGeom>
          <a:noFill/>
          <a:ln/>
        </p:spPr>
        <p:txBody>
          <a:bodyPr wrap="square" lIns="0" tIns="0" rIns="0" bIns="0" rtlCol="0" anchor="ctr"/>
          <a:lstStyle/>
          <a:p>
            <a:pPr indent="0" marL="0">
              <a:buNone/>
            </a:pPr>
            <a:r>
              <a:rPr lang="en-US" sz="850" b="1" spc="200" kern="0" dirty="0">
                <a:solidFill>
                  <a:schemeClr val="accent2"/>
                </a:solidFill>
              </a:rPr>
              <a:t>02  ·  INVESTOR RELATIONS &amp; INVESTMENT ASSESSMENT</a:t>
            </a:r>
            <a:endParaRPr lang="en-US" sz="850" dirty="0"/>
          </a:p>
        </p:txBody>
      </p:sp>
      <p:sp>
        <p:nvSpPr>
          <p:cNvPr id="3" name="Text 0"/>
          <p:cNvSpPr/>
          <p:nvPr>
            <p:ph idx="101" type="title" hasCustomPrompt="1"/>
          </p:nvPr>
        </p:nvSpPr>
        <p:spPr>
          <a:xfrm>
            <a:off x="457200" y="548640"/>
            <a:ext cx="8229600" cy="502920"/>
          </a:xfrm>
          <a:prstGeom prst="rect">
            <a:avLst/>
          </a:prstGeom>
          <a:noFill/>
          <a:ln/>
        </p:spPr>
        <p:txBody>
          <a:bodyPr wrap="square" lIns="0" tIns="0" rIns="0" bIns="0" rtlCol="0" anchor="t"/>
          <a:lstStyle/>
          <a:p>
            <a:pPr algn="l" indent="0" marL="0">
              <a:buNone/>
            </a:pPr>
            <a:r>
              <a:rPr lang="en-US" sz="2400" dirty="0">
                <a:solidFill>
                  <a:schemeClr val="tx1"/>
                </a:solidFill>
              </a:rPr>
              <a:t>From first screen to investment decision</a:t>
            </a:r>
            <a:endParaRPr lang="en-US" sz="2400" dirty="0"/>
          </a:p>
        </p:txBody>
      </p:sp>
      <p:pic>
        <p:nvPicPr>
          <p:cNvPr id="4" name="Analyst photo" descr="Analyst presenting a business analysis report">    </p:cNvPr>
          <p:cNvPicPr>
            <a:picLocks noChangeAspect="1"/>
          </p:cNvPicPr>
          <p:nvPr/>
        </p:nvPicPr>
        <p:blipFill>
          <a:blip r:embed="rId1"/>
          <a:stretch>
            <a:fillRect/>
          </a:stretch>
        </p:blipFill>
        <p:spPr>
          <a:xfrm>
            <a:off x="6172200" y="1234440"/>
            <a:ext cx="2514600" cy="3337560"/>
          </a:xfrm>
          <a:prstGeom prst="rect">
            <a:avLst/>
          </a:prstGeom>
        </p:spPr>
      </p:pic>
      <p:sp>
        <p:nvSpPr>
          <p:cNvPr id="5" name="Assess number Screen"/>
          <p:cNvSpPr txBox="1"/>
          <p:nvPr/>
        </p:nvSpPr>
        <p:spPr>
          <a:xfrm>
            <a:off x="457200" y="1234440"/>
            <a:ext cx="457200" cy="292608"/>
          </a:xfrm>
          <a:prstGeom prst="rect">
            <a:avLst/>
          </a:prstGeom>
          <a:noFill/>
          <a:ln/>
        </p:spPr>
        <p:txBody>
          <a:bodyPr wrap="square" lIns="0" tIns="0" rIns="0" bIns="0" rtlCol="0" anchor="t"/>
          <a:lstStyle/>
          <a:p>
            <a:pPr indent="0" marL="0">
              <a:buNone/>
            </a:pPr>
            <a:r>
              <a:rPr lang="en-US" sz="1800" dirty="0">
                <a:solidFill>
                  <a:schemeClr val="accent1"/>
                </a:solidFill>
                <a:latin typeface="Lora" pitchFamily="34" charset="0"/>
                <a:ea typeface="Lora" pitchFamily="34" charset="-122"/>
                <a:cs typeface="Lora" pitchFamily="34" charset="-120"/>
              </a:rPr>
              <a:t>01</a:t>
            </a:r>
            <a:endParaRPr lang="en-US" sz="1800" dirty="0"/>
          </a:p>
        </p:txBody>
      </p:sp>
      <p:sp>
        <p:nvSpPr>
          <p:cNvPr id="6" name="Assess title Screen"/>
          <p:cNvSpPr txBox="1"/>
          <p:nvPr/>
        </p:nvSpPr>
        <p:spPr>
          <a:xfrm>
            <a:off x="1005840" y="1252728"/>
            <a:ext cx="4846320" cy="237744"/>
          </a:xfrm>
          <a:prstGeom prst="rect">
            <a:avLst/>
          </a:prstGeom>
          <a:noFill/>
          <a:ln/>
        </p:spPr>
        <p:txBody>
          <a:bodyPr wrap="square" lIns="0" tIns="0" rIns="0" bIns="0" rtlCol="0" anchor="t"/>
          <a:lstStyle/>
          <a:p>
            <a:pPr indent="0" marL="0">
              <a:buNone/>
            </a:pPr>
            <a:r>
              <a:rPr lang="en-US" sz="1300" b="1" dirty="0">
                <a:solidFill>
                  <a:schemeClr val="tx1"/>
                </a:solidFill>
                <a:latin typeface="Lora" pitchFamily="34" charset="0"/>
                <a:ea typeface="Lora" pitchFamily="34" charset="-122"/>
                <a:cs typeface="Lora" pitchFamily="34" charset="-120"/>
              </a:rPr>
              <a:t>Screen</a:t>
            </a:r>
            <a:endParaRPr lang="en-US" sz="1300" dirty="0"/>
          </a:p>
        </p:txBody>
      </p:sp>
      <p:sp>
        <p:nvSpPr>
          <p:cNvPr id="7" name="Assess desc Screen"/>
          <p:cNvSpPr txBox="1"/>
          <p:nvPr/>
        </p:nvSpPr>
        <p:spPr>
          <a:xfrm>
            <a:off x="1005840" y="1499616"/>
            <a:ext cx="4937760" cy="384048"/>
          </a:xfrm>
          <a:prstGeom prst="rect">
            <a:avLst/>
          </a:prstGeom>
          <a:noFill/>
          <a:ln/>
        </p:spPr>
        <p:txBody>
          <a:bodyPr wrap="square" lIns="0" tIns="0" rIns="0" bIns="0" rtlCol="0" anchor="t"/>
          <a:lstStyle/>
          <a:p>
            <a:pPr indent="0" marL="0">
              <a:buNone/>
            </a:pPr>
            <a:r>
              <a:rPr lang="en-US" sz="950" dirty="0">
                <a:solidFill>
                  <a:schemeClr val="tx2"/>
                </a:solidFill>
              </a:rPr>
              <a:t>Prioritize markets and sectors, and define the investment case and the criteria it must meet.</a:t>
            </a:r>
            <a:endParaRPr lang="en-US" sz="950" dirty="0"/>
          </a:p>
        </p:txBody>
      </p:sp>
      <p:sp>
        <p:nvSpPr>
          <p:cNvPr id="8" name="Assess number Investigate"/>
          <p:cNvSpPr txBox="1"/>
          <p:nvPr/>
        </p:nvSpPr>
        <p:spPr>
          <a:xfrm>
            <a:off x="457200" y="1901952"/>
            <a:ext cx="457200" cy="292608"/>
          </a:xfrm>
          <a:prstGeom prst="rect">
            <a:avLst/>
          </a:prstGeom>
          <a:noFill/>
          <a:ln/>
        </p:spPr>
        <p:txBody>
          <a:bodyPr wrap="square" lIns="0" tIns="0" rIns="0" bIns="0" rtlCol="0" anchor="t"/>
          <a:lstStyle/>
          <a:p>
            <a:pPr indent="0" marL="0">
              <a:buNone/>
            </a:pPr>
            <a:r>
              <a:rPr lang="en-US" sz="1800" dirty="0">
                <a:solidFill>
                  <a:schemeClr val="accent1"/>
                </a:solidFill>
                <a:latin typeface="Lora" pitchFamily="34" charset="0"/>
                <a:ea typeface="Lora" pitchFamily="34" charset="-122"/>
                <a:cs typeface="Lora" pitchFamily="34" charset="-120"/>
              </a:rPr>
              <a:t>02</a:t>
            </a:r>
            <a:endParaRPr lang="en-US" sz="1800" dirty="0"/>
          </a:p>
        </p:txBody>
      </p:sp>
      <p:sp>
        <p:nvSpPr>
          <p:cNvPr id="9" name="Assess title Investigate"/>
          <p:cNvSpPr txBox="1"/>
          <p:nvPr/>
        </p:nvSpPr>
        <p:spPr>
          <a:xfrm>
            <a:off x="1005840" y="1920240"/>
            <a:ext cx="4846320" cy="237744"/>
          </a:xfrm>
          <a:prstGeom prst="rect">
            <a:avLst/>
          </a:prstGeom>
          <a:noFill/>
          <a:ln/>
        </p:spPr>
        <p:txBody>
          <a:bodyPr wrap="square" lIns="0" tIns="0" rIns="0" bIns="0" rtlCol="0" anchor="t"/>
          <a:lstStyle/>
          <a:p>
            <a:pPr indent="0" marL="0">
              <a:buNone/>
            </a:pPr>
            <a:r>
              <a:rPr lang="en-US" sz="1300" b="1" dirty="0">
                <a:solidFill>
                  <a:schemeClr val="tx1"/>
                </a:solidFill>
                <a:latin typeface="Lora" pitchFamily="34" charset="0"/>
                <a:ea typeface="Lora" pitchFamily="34" charset="-122"/>
                <a:cs typeface="Lora" pitchFamily="34" charset="-120"/>
              </a:rPr>
              <a:t>Investigate</a:t>
            </a:r>
            <a:endParaRPr lang="en-US" sz="1300" dirty="0"/>
          </a:p>
        </p:txBody>
      </p:sp>
      <p:sp>
        <p:nvSpPr>
          <p:cNvPr id="10" name="Assess desc Investigate"/>
          <p:cNvSpPr txBox="1"/>
          <p:nvPr/>
        </p:nvSpPr>
        <p:spPr>
          <a:xfrm>
            <a:off x="1005840" y="2167128"/>
            <a:ext cx="4937760" cy="384048"/>
          </a:xfrm>
          <a:prstGeom prst="rect">
            <a:avLst/>
          </a:prstGeom>
          <a:noFill/>
          <a:ln/>
        </p:spPr>
        <p:txBody>
          <a:bodyPr wrap="square" lIns="0" tIns="0" rIns="0" bIns="0" rtlCol="0" anchor="t"/>
          <a:lstStyle/>
          <a:p>
            <a:pPr indent="0" marL="0">
              <a:buNone/>
            </a:pPr>
            <a:r>
              <a:rPr lang="en-US" sz="950" dirty="0">
                <a:solidFill>
                  <a:schemeClr val="tx2"/>
                </a:solidFill>
              </a:rPr>
              <a:t>Country and sector assessment, customer demand, project intelligence and access to decision-makers.</a:t>
            </a:r>
            <a:endParaRPr lang="en-US" sz="950" dirty="0"/>
          </a:p>
        </p:txBody>
      </p:sp>
      <p:sp>
        <p:nvSpPr>
          <p:cNvPr id="11" name="Assess number Verify"/>
          <p:cNvSpPr txBox="1"/>
          <p:nvPr/>
        </p:nvSpPr>
        <p:spPr>
          <a:xfrm>
            <a:off x="457200" y="2569464"/>
            <a:ext cx="457200" cy="292608"/>
          </a:xfrm>
          <a:prstGeom prst="rect">
            <a:avLst/>
          </a:prstGeom>
          <a:noFill/>
          <a:ln/>
        </p:spPr>
        <p:txBody>
          <a:bodyPr wrap="square" lIns="0" tIns="0" rIns="0" bIns="0" rtlCol="0" anchor="t"/>
          <a:lstStyle/>
          <a:p>
            <a:pPr indent="0" marL="0">
              <a:buNone/>
            </a:pPr>
            <a:r>
              <a:rPr lang="en-US" sz="1800" dirty="0">
                <a:solidFill>
                  <a:schemeClr val="accent1"/>
                </a:solidFill>
                <a:latin typeface="Lora" pitchFamily="34" charset="0"/>
                <a:ea typeface="Lora" pitchFamily="34" charset="-122"/>
                <a:cs typeface="Lora" pitchFamily="34" charset="-120"/>
              </a:rPr>
              <a:t>03</a:t>
            </a:r>
            <a:endParaRPr lang="en-US" sz="1800" dirty="0"/>
          </a:p>
        </p:txBody>
      </p:sp>
      <p:sp>
        <p:nvSpPr>
          <p:cNvPr id="12" name="Assess title Verify"/>
          <p:cNvSpPr txBox="1"/>
          <p:nvPr/>
        </p:nvSpPr>
        <p:spPr>
          <a:xfrm>
            <a:off x="1005840" y="2587752"/>
            <a:ext cx="4846320" cy="237744"/>
          </a:xfrm>
          <a:prstGeom prst="rect">
            <a:avLst/>
          </a:prstGeom>
          <a:noFill/>
          <a:ln/>
        </p:spPr>
        <p:txBody>
          <a:bodyPr wrap="square" lIns="0" tIns="0" rIns="0" bIns="0" rtlCol="0" anchor="t"/>
          <a:lstStyle/>
          <a:p>
            <a:pPr indent="0" marL="0">
              <a:buNone/>
            </a:pPr>
            <a:r>
              <a:rPr lang="en-US" sz="1300" b="1" dirty="0">
                <a:solidFill>
                  <a:schemeClr val="tx1"/>
                </a:solidFill>
                <a:latin typeface="Lora" pitchFamily="34" charset="0"/>
                <a:ea typeface="Lora" pitchFamily="34" charset="-122"/>
                <a:cs typeface="Lora" pitchFamily="34" charset="-120"/>
              </a:rPr>
              <a:t>Verify</a:t>
            </a:r>
            <a:endParaRPr lang="en-US" sz="1300" dirty="0"/>
          </a:p>
        </p:txBody>
      </p:sp>
      <p:sp>
        <p:nvSpPr>
          <p:cNvPr id="13" name="Assess desc Verify"/>
          <p:cNvSpPr txBox="1"/>
          <p:nvPr/>
        </p:nvSpPr>
        <p:spPr>
          <a:xfrm>
            <a:off x="1005840" y="2834640"/>
            <a:ext cx="4937760" cy="384048"/>
          </a:xfrm>
          <a:prstGeom prst="rect">
            <a:avLst/>
          </a:prstGeom>
          <a:noFill/>
          <a:ln/>
        </p:spPr>
        <p:txBody>
          <a:bodyPr wrap="square" lIns="0" tIns="0" rIns="0" bIns="0" rtlCol="0" anchor="t"/>
          <a:lstStyle/>
          <a:p>
            <a:pPr indent="0" marL="0">
              <a:buNone/>
            </a:pPr>
            <a:r>
              <a:rPr lang="en-US" sz="950" dirty="0">
                <a:solidFill>
                  <a:schemeClr val="tx2"/>
                </a:solidFill>
              </a:rPr>
              <a:t>Partner and project due diligence, plus cost, schedule and supply-chain review. Licensed local specialists provide legal, tax and regulated advice.</a:t>
            </a:r>
            <a:endParaRPr lang="en-US" sz="950" dirty="0"/>
          </a:p>
        </p:txBody>
      </p:sp>
      <p:sp>
        <p:nvSpPr>
          <p:cNvPr id="14" name="Assess number Recommend"/>
          <p:cNvSpPr txBox="1"/>
          <p:nvPr/>
        </p:nvSpPr>
        <p:spPr>
          <a:xfrm>
            <a:off x="457200" y="3236976"/>
            <a:ext cx="457200" cy="292608"/>
          </a:xfrm>
          <a:prstGeom prst="rect">
            <a:avLst/>
          </a:prstGeom>
          <a:noFill/>
          <a:ln/>
        </p:spPr>
        <p:txBody>
          <a:bodyPr wrap="square" lIns="0" tIns="0" rIns="0" bIns="0" rtlCol="0" anchor="t"/>
          <a:lstStyle/>
          <a:p>
            <a:pPr indent="0" marL="0">
              <a:buNone/>
            </a:pPr>
            <a:r>
              <a:rPr lang="en-US" sz="1800" dirty="0">
                <a:solidFill>
                  <a:schemeClr val="accent1"/>
                </a:solidFill>
                <a:latin typeface="Lora" pitchFamily="34" charset="0"/>
                <a:ea typeface="Lora" pitchFamily="34" charset="-122"/>
                <a:cs typeface="Lora" pitchFamily="34" charset="-120"/>
              </a:rPr>
              <a:t>04</a:t>
            </a:r>
            <a:endParaRPr lang="en-US" sz="1800" dirty="0"/>
          </a:p>
        </p:txBody>
      </p:sp>
      <p:sp>
        <p:nvSpPr>
          <p:cNvPr id="15" name="Assess title Recommend"/>
          <p:cNvSpPr txBox="1"/>
          <p:nvPr/>
        </p:nvSpPr>
        <p:spPr>
          <a:xfrm>
            <a:off x="1005840" y="3255264"/>
            <a:ext cx="4846320" cy="237744"/>
          </a:xfrm>
          <a:prstGeom prst="rect">
            <a:avLst/>
          </a:prstGeom>
          <a:noFill/>
          <a:ln/>
        </p:spPr>
        <p:txBody>
          <a:bodyPr wrap="square" lIns="0" tIns="0" rIns="0" bIns="0" rtlCol="0" anchor="t"/>
          <a:lstStyle/>
          <a:p>
            <a:pPr indent="0" marL="0">
              <a:buNone/>
            </a:pPr>
            <a:r>
              <a:rPr lang="en-US" sz="1300" b="1" dirty="0">
                <a:solidFill>
                  <a:schemeClr val="tx1"/>
                </a:solidFill>
                <a:latin typeface="Lora" pitchFamily="34" charset="0"/>
                <a:ea typeface="Lora" pitchFamily="34" charset="-122"/>
                <a:cs typeface="Lora" pitchFamily="34" charset="-120"/>
              </a:rPr>
              <a:t>Recommend</a:t>
            </a:r>
            <a:endParaRPr lang="en-US" sz="1300" dirty="0"/>
          </a:p>
        </p:txBody>
      </p:sp>
      <p:sp>
        <p:nvSpPr>
          <p:cNvPr id="16" name="Assess desc Recommend"/>
          <p:cNvSpPr txBox="1"/>
          <p:nvPr/>
        </p:nvSpPr>
        <p:spPr>
          <a:xfrm>
            <a:off x="1005840" y="3502152"/>
            <a:ext cx="4937760" cy="384048"/>
          </a:xfrm>
          <a:prstGeom prst="rect">
            <a:avLst/>
          </a:prstGeom>
          <a:noFill/>
          <a:ln/>
        </p:spPr>
        <p:txBody>
          <a:bodyPr wrap="square" lIns="0" tIns="0" rIns="0" bIns="0" rtlCol="0" anchor="t"/>
          <a:lstStyle/>
          <a:p>
            <a:pPr indent="0" marL="0">
              <a:buNone/>
            </a:pPr>
            <a:r>
              <a:rPr lang="en-US" sz="950" dirty="0">
                <a:solidFill>
                  <a:schemeClr val="tx2"/>
                </a:solidFill>
              </a:rPr>
              <a:t>Clear findings, an entry structure and a launch plan, so the board can decide with confidence.</a:t>
            </a:r>
            <a:endParaRPr lang="en-US" sz="950" dirty="0"/>
          </a:p>
        </p:txBody>
      </p:sp>
      <p:sp>
        <p:nvSpPr>
          <p:cNvPr id="17" name="After decision panel"/>
          <p:cNvSpPr/>
          <p:nvPr/>
        </p:nvSpPr>
        <p:spPr>
          <a:xfrm>
            <a:off x="457200" y="3931920"/>
            <a:ext cx="5486400" cy="640080"/>
          </a:xfrm>
          <a:prstGeom prst="roundRect">
            <a:avLst>
              <a:gd name="adj" fmla="val 8571"/>
            </a:avLst>
          </a:prstGeom>
          <a:solidFill>
            <a:schemeClr val="tx1"/>
          </a:solidFill>
          <a:ln/>
        </p:spPr>
      </p:sp>
      <p:sp>
        <p:nvSpPr>
          <p:cNvPr id="18" name="After decision text"/>
          <p:cNvSpPr txBox="1"/>
          <p:nvPr/>
        </p:nvSpPr>
        <p:spPr>
          <a:xfrm>
            <a:off x="640080" y="4005072"/>
            <a:ext cx="5166360" cy="512064"/>
          </a:xfrm>
          <a:prstGeom prst="rect">
            <a:avLst/>
          </a:prstGeom>
          <a:noFill/>
          <a:ln/>
        </p:spPr>
        <p:txBody>
          <a:bodyPr wrap="square" lIns="0" tIns="0" rIns="0" bIns="0" rtlCol="0" anchor="ctr"/>
          <a:lstStyle/>
          <a:p>
            <a:pPr indent="0" marL="0">
              <a:spcAft>
                <a:spcPts val="200"/>
              </a:spcAft>
              <a:buNone/>
            </a:pPr>
            <a:r>
              <a:rPr lang="en-US" sz="850" b="1" spc="200" kern="0" dirty="0">
                <a:solidFill>
                  <a:schemeClr val="accent1"/>
                </a:solidFill>
              </a:rPr>
              <a:t>AFTER THE DECISION   </a:t>
            </a:r>
            <a:endParaRPr lang="en-US" sz="850" dirty="0"/>
          </a:p>
          <a:p>
            <a:pPr indent="0" marL="0">
              <a:spcAft>
                <a:spcPts val="200"/>
              </a:spcAft>
              <a:buNone/>
            </a:pPr>
            <a:r>
              <a:rPr lang="en-US" sz="950" dirty="0">
                <a:solidFill>
                  <a:schemeClr val="bg1"/>
                </a:solidFill>
              </a:rPr>
              <a:t>Our Project Management Office can oversee delivery — budgets, procurement, progress and budget-versus-actual reporting, with monthly updates from your Africa Desk.</a:t>
            </a:r>
            <a:endParaRPr lang="en-US" sz="8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457200" y="329184"/>
            <a:ext cx="8229600" cy="219456"/>
          </a:xfrm>
          <a:prstGeom prst="rect">
            <a:avLst/>
          </a:prstGeom>
          <a:noFill/>
          <a:ln/>
        </p:spPr>
        <p:txBody>
          <a:bodyPr wrap="square" lIns="0" tIns="0" rIns="0" bIns="0" rtlCol="0" anchor="ctr"/>
          <a:lstStyle/>
          <a:p>
            <a:pPr indent="0" marL="0">
              <a:buNone/>
            </a:pPr>
            <a:r>
              <a:rPr lang="en-US" sz="850" b="1" spc="200" kern="0" dirty="0">
                <a:solidFill>
                  <a:schemeClr val="accent1"/>
                </a:solidFill>
              </a:rPr>
              <a:t>03  ·  PROJECT MANAGEMENT OFFICE</a:t>
            </a:r>
            <a:endParaRPr lang="en-US" sz="850" dirty="0"/>
          </a:p>
        </p:txBody>
      </p:sp>
      <p:sp>
        <p:nvSpPr>
          <p:cNvPr id="3" name="Text 0"/>
          <p:cNvSpPr/>
          <p:nvPr>
            <p:ph idx="101" type="title" hasCustomPrompt="1"/>
          </p:nvPr>
        </p:nvSpPr>
        <p:spPr>
          <a:xfrm>
            <a:off x="457200" y="548640"/>
            <a:ext cx="8229600" cy="502920"/>
          </a:xfrm>
          <a:prstGeom prst="rect">
            <a:avLst/>
          </a:prstGeom>
          <a:noFill/>
          <a:ln/>
        </p:spPr>
        <p:txBody>
          <a:bodyPr wrap="square" lIns="0" tIns="0" rIns="0" bIns="0" rtlCol="0" anchor="t"/>
          <a:lstStyle/>
          <a:p>
            <a:pPr algn="l" indent="0" marL="0">
              <a:buNone/>
            </a:pPr>
            <a:r>
              <a:rPr lang="en-US" sz="2400" dirty="0">
                <a:solidFill>
                  <a:schemeClr val="bg1"/>
                </a:solidFill>
              </a:rPr>
              <a:t>One office to plan, control and report every project</a:t>
            </a:r>
            <a:endParaRPr lang="en-US" sz="2400" dirty="0"/>
          </a:p>
        </p:txBody>
      </p:sp>
      <p:pic>
        <p:nvPicPr>
          <p:cNvPr id="4" name="PMO photo" descr="Executive working with project data on a tablet">    </p:cNvPr>
          <p:cNvPicPr>
            <a:picLocks noChangeAspect="1"/>
          </p:cNvPicPr>
          <p:nvPr/>
        </p:nvPicPr>
        <p:blipFill>
          <a:blip r:embed="rId1"/>
          <a:stretch>
            <a:fillRect/>
          </a:stretch>
        </p:blipFill>
        <p:spPr>
          <a:xfrm>
            <a:off x="5943600" y="1234440"/>
            <a:ext cx="2743200" cy="3337560"/>
          </a:xfrm>
          <a:prstGeom prst="rect">
            <a:avLst/>
          </a:prstGeom>
        </p:spPr>
      </p:pic>
      <p:sp>
        <p:nvSpPr>
          <p:cNvPr id="5" name="PMO intro"/>
          <p:cNvSpPr txBox="1"/>
          <p:nvPr/>
        </p:nvSpPr>
        <p:spPr>
          <a:xfrm>
            <a:off x="457200" y="1280160"/>
            <a:ext cx="5212080" cy="1051560"/>
          </a:xfrm>
          <a:prstGeom prst="rect">
            <a:avLst/>
          </a:prstGeom>
          <a:noFill/>
          <a:ln/>
        </p:spPr>
        <p:txBody>
          <a:bodyPr wrap="square" lIns="0" tIns="0" rIns="0" bIns="0" rtlCol="0" anchor="t"/>
          <a:lstStyle/>
          <a:p>
            <a:pPr indent="0" marL="0">
              <a:lnSpc>
                <a:spcPct val="112000"/>
              </a:lnSpc>
              <a:buNone/>
            </a:pPr>
            <a:r>
              <a:rPr lang="en-US" sz="1150" dirty="0">
                <a:solidFill>
                  <a:schemeClr val="bg1"/>
                </a:solidFill>
              </a:rPr>
              <a:t>We reconcile twelve enterprise service lines into a single Project Management Office — so finance, people, supply, assets, operations and reporting run as one governed system, with a named TNL consultant accountable to you.</a:t>
            </a:r>
            <a:endParaRPr lang="en-US" sz="1150" dirty="0"/>
          </a:p>
        </p:txBody>
      </p:sp>
      <p:sp>
        <p:nvSpPr>
          <p:cNvPr id="6" name="PMO stat tile Integrated services"/>
          <p:cNvSpPr/>
          <p:nvPr/>
        </p:nvSpPr>
        <p:spPr>
          <a:xfrm>
            <a:off x="457200" y="2560320"/>
            <a:ext cx="1645920" cy="1188720"/>
          </a:xfrm>
          <a:prstGeom prst="rect">
            <a:avLst/>
          </a:prstGeom>
          <a:solidFill>
            <a:schemeClr val="bg1">
              <a:alpha val="7000"/>
            </a:schemeClr>
          </a:solidFill>
          <a:ln/>
        </p:spPr>
      </p:sp>
      <p:sp>
        <p:nvSpPr>
          <p:cNvPr id="7" name="PMO stat Integrated services"/>
          <p:cNvSpPr txBox="1"/>
          <p:nvPr/>
        </p:nvSpPr>
        <p:spPr>
          <a:xfrm>
            <a:off x="621792" y="2651760"/>
            <a:ext cx="1371600" cy="475488"/>
          </a:xfrm>
          <a:prstGeom prst="rect">
            <a:avLst/>
          </a:prstGeom>
          <a:noFill/>
          <a:ln/>
        </p:spPr>
        <p:txBody>
          <a:bodyPr wrap="square" lIns="0" tIns="0" rIns="0" bIns="0" rtlCol="0" anchor="t"/>
          <a:lstStyle/>
          <a:p>
            <a:pPr indent="0" marL="0">
              <a:buNone/>
            </a:pPr>
            <a:r>
              <a:rPr lang="en-US" sz="3000" dirty="0">
                <a:solidFill>
                  <a:schemeClr val="accent1"/>
                </a:solidFill>
                <a:latin typeface="Lora" pitchFamily="34" charset="0"/>
                <a:ea typeface="Lora" pitchFamily="34" charset="-122"/>
                <a:cs typeface="Lora" pitchFamily="34" charset="-120"/>
              </a:rPr>
              <a:t>12</a:t>
            </a:r>
            <a:endParaRPr lang="en-US" sz="3000" dirty="0"/>
          </a:p>
        </p:txBody>
      </p:sp>
      <p:sp>
        <p:nvSpPr>
          <p:cNvPr id="8" name="PMO stat label Integrated services"/>
          <p:cNvSpPr txBox="1"/>
          <p:nvPr/>
        </p:nvSpPr>
        <p:spPr>
          <a:xfrm>
            <a:off x="621792" y="3154680"/>
            <a:ext cx="1417320" cy="201168"/>
          </a:xfrm>
          <a:prstGeom prst="rect">
            <a:avLst/>
          </a:prstGeom>
          <a:noFill/>
          <a:ln/>
        </p:spPr>
        <p:txBody>
          <a:bodyPr wrap="square" lIns="0" tIns="0" rIns="0" bIns="0" rtlCol="0" anchor="t"/>
          <a:lstStyle/>
          <a:p>
            <a:pPr indent="0" marL="0">
              <a:buNone/>
            </a:pPr>
            <a:r>
              <a:rPr lang="en-US" sz="1050" b="1" dirty="0">
                <a:solidFill>
                  <a:schemeClr val="bg1"/>
                </a:solidFill>
              </a:rPr>
              <a:t>Integrated services</a:t>
            </a:r>
            <a:endParaRPr lang="en-US" sz="1050" dirty="0"/>
          </a:p>
        </p:txBody>
      </p:sp>
      <p:sp>
        <p:nvSpPr>
          <p:cNvPr id="9" name="PMO stat caption Integrated services"/>
          <p:cNvSpPr txBox="1"/>
          <p:nvPr/>
        </p:nvSpPr>
        <p:spPr>
          <a:xfrm>
            <a:off x="621792" y="3364992"/>
            <a:ext cx="1417320" cy="329184"/>
          </a:xfrm>
          <a:prstGeom prst="rect">
            <a:avLst/>
          </a:prstGeom>
          <a:noFill/>
          <a:ln/>
        </p:spPr>
        <p:txBody>
          <a:bodyPr wrap="square" lIns="0" tIns="0" rIns="0" bIns="0" rtlCol="0" anchor="t"/>
          <a:lstStyle/>
          <a:p>
            <a:pPr indent="0" marL="0">
              <a:buNone/>
            </a:pPr>
            <a:r>
              <a:rPr lang="en-US" sz="900" dirty="0">
                <a:solidFill>
                  <a:schemeClr val="accent4"/>
                </a:solidFill>
              </a:rPr>
              <a:t>from project controls to analytics</a:t>
            </a:r>
            <a:endParaRPr lang="en-US" sz="900" dirty="0"/>
          </a:p>
        </p:txBody>
      </p:sp>
      <p:sp>
        <p:nvSpPr>
          <p:cNvPr id="10" name="PMO stat tile Service pillars"/>
          <p:cNvSpPr/>
          <p:nvPr/>
        </p:nvSpPr>
        <p:spPr>
          <a:xfrm>
            <a:off x="2240280" y="2560320"/>
            <a:ext cx="1645920" cy="1188720"/>
          </a:xfrm>
          <a:prstGeom prst="rect">
            <a:avLst/>
          </a:prstGeom>
          <a:solidFill>
            <a:schemeClr val="bg1">
              <a:alpha val="7000"/>
            </a:schemeClr>
          </a:solidFill>
          <a:ln/>
        </p:spPr>
      </p:sp>
      <p:sp>
        <p:nvSpPr>
          <p:cNvPr id="11" name="PMO stat Service pillars"/>
          <p:cNvSpPr txBox="1"/>
          <p:nvPr/>
        </p:nvSpPr>
        <p:spPr>
          <a:xfrm>
            <a:off x="2404872" y="2651760"/>
            <a:ext cx="1371600" cy="475488"/>
          </a:xfrm>
          <a:prstGeom prst="rect">
            <a:avLst/>
          </a:prstGeom>
          <a:noFill/>
          <a:ln/>
        </p:spPr>
        <p:txBody>
          <a:bodyPr wrap="square" lIns="0" tIns="0" rIns="0" bIns="0" rtlCol="0" anchor="t"/>
          <a:lstStyle/>
          <a:p>
            <a:pPr indent="0" marL="0">
              <a:buNone/>
            </a:pPr>
            <a:r>
              <a:rPr lang="en-US" sz="3000" dirty="0">
                <a:solidFill>
                  <a:schemeClr val="accent1"/>
                </a:solidFill>
                <a:latin typeface="Lora" pitchFamily="34" charset="0"/>
                <a:ea typeface="Lora" pitchFamily="34" charset="-122"/>
                <a:cs typeface="Lora" pitchFamily="34" charset="-120"/>
              </a:rPr>
              <a:t>4</a:t>
            </a:r>
            <a:endParaRPr lang="en-US" sz="3000" dirty="0"/>
          </a:p>
        </p:txBody>
      </p:sp>
      <p:sp>
        <p:nvSpPr>
          <p:cNvPr id="12" name="PMO stat label Service pillars"/>
          <p:cNvSpPr txBox="1"/>
          <p:nvPr/>
        </p:nvSpPr>
        <p:spPr>
          <a:xfrm>
            <a:off x="2404872" y="3154680"/>
            <a:ext cx="1417320" cy="201168"/>
          </a:xfrm>
          <a:prstGeom prst="rect">
            <a:avLst/>
          </a:prstGeom>
          <a:noFill/>
          <a:ln/>
        </p:spPr>
        <p:txBody>
          <a:bodyPr wrap="square" lIns="0" tIns="0" rIns="0" bIns="0" rtlCol="0" anchor="t"/>
          <a:lstStyle/>
          <a:p>
            <a:pPr indent="0" marL="0">
              <a:buNone/>
            </a:pPr>
            <a:r>
              <a:rPr lang="en-US" sz="1050" b="1" dirty="0">
                <a:solidFill>
                  <a:schemeClr val="bg1"/>
                </a:solidFill>
              </a:rPr>
              <a:t>Service pillars</a:t>
            </a:r>
            <a:endParaRPr lang="en-US" sz="1050" dirty="0"/>
          </a:p>
        </p:txBody>
      </p:sp>
      <p:sp>
        <p:nvSpPr>
          <p:cNvPr id="13" name="PMO stat caption Service pillars"/>
          <p:cNvSpPr txBox="1"/>
          <p:nvPr/>
        </p:nvSpPr>
        <p:spPr>
          <a:xfrm>
            <a:off x="2404872" y="3364992"/>
            <a:ext cx="1417320" cy="329184"/>
          </a:xfrm>
          <a:prstGeom prst="rect">
            <a:avLst/>
          </a:prstGeom>
          <a:noFill/>
          <a:ln/>
        </p:spPr>
        <p:txBody>
          <a:bodyPr wrap="square" lIns="0" tIns="0" rIns="0" bIns="0" rtlCol="0" anchor="t"/>
          <a:lstStyle/>
          <a:p>
            <a:pPr indent="0" marL="0">
              <a:buNone/>
            </a:pPr>
            <a:r>
              <a:rPr lang="en-US" sz="900" dirty="0">
                <a:solidFill>
                  <a:schemeClr val="accent4"/>
                </a:solidFill>
              </a:rPr>
              <a:t>plan, source, build, report</a:t>
            </a:r>
            <a:endParaRPr lang="en-US" sz="900" dirty="0"/>
          </a:p>
        </p:txBody>
      </p:sp>
      <p:sp>
        <p:nvSpPr>
          <p:cNvPr id="14" name="PMO stat tile Accountable office"/>
          <p:cNvSpPr/>
          <p:nvPr/>
        </p:nvSpPr>
        <p:spPr>
          <a:xfrm>
            <a:off x="4023360" y="2560320"/>
            <a:ext cx="1645920" cy="1188720"/>
          </a:xfrm>
          <a:prstGeom prst="rect">
            <a:avLst/>
          </a:prstGeom>
          <a:solidFill>
            <a:schemeClr val="bg1">
              <a:alpha val="7000"/>
            </a:schemeClr>
          </a:solidFill>
          <a:ln/>
        </p:spPr>
      </p:sp>
      <p:sp>
        <p:nvSpPr>
          <p:cNvPr id="15" name="PMO stat Accountable office"/>
          <p:cNvSpPr txBox="1"/>
          <p:nvPr/>
        </p:nvSpPr>
        <p:spPr>
          <a:xfrm>
            <a:off x="4187952" y="2651760"/>
            <a:ext cx="1371600" cy="475488"/>
          </a:xfrm>
          <a:prstGeom prst="rect">
            <a:avLst/>
          </a:prstGeom>
          <a:noFill/>
          <a:ln/>
        </p:spPr>
        <p:txBody>
          <a:bodyPr wrap="square" lIns="0" tIns="0" rIns="0" bIns="0" rtlCol="0" anchor="t"/>
          <a:lstStyle/>
          <a:p>
            <a:pPr indent="0" marL="0">
              <a:buNone/>
            </a:pPr>
            <a:r>
              <a:rPr lang="en-US" sz="3000" dirty="0">
                <a:solidFill>
                  <a:schemeClr val="accent1"/>
                </a:solidFill>
                <a:latin typeface="Lora" pitchFamily="34" charset="0"/>
                <a:ea typeface="Lora" pitchFamily="34" charset="-122"/>
                <a:cs typeface="Lora" pitchFamily="34" charset="-120"/>
              </a:rPr>
              <a:t>1</a:t>
            </a:r>
            <a:endParaRPr lang="en-US" sz="3000" dirty="0"/>
          </a:p>
        </p:txBody>
      </p:sp>
      <p:sp>
        <p:nvSpPr>
          <p:cNvPr id="16" name="PMO stat label Accountable office"/>
          <p:cNvSpPr txBox="1"/>
          <p:nvPr/>
        </p:nvSpPr>
        <p:spPr>
          <a:xfrm>
            <a:off x="4187952" y="3154680"/>
            <a:ext cx="1417320" cy="201168"/>
          </a:xfrm>
          <a:prstGeom prst="rect">
            <a:avLst/>
          </a:prstGeom>
          <a:noFill/>
          <a:ln/>
        </p:spPr>
        <p:txBody>
          <a:bodyPr wrap="square" lIns="0" tIns="0" rIns="0" bIns="0" rtlCol="0" anchor="t"/>
          <a:lstStyle/>
          <a:p>
            <a:pPr indent="0" marL="0">
              <a:buNone/>
            </a:pPr>
            <a:r>
              <a:rPr lang="en-US" sz="1050" b="1" dirty="0">
                <a:solidFill>
                  <a:schemeClr val="bg1"/>
                </a:solidFill>
              </a:rPr>
              <a:t>Accountable office</a:t>
            </a:r>
            <a:endParaRPr lang="en-US" sz="1050" dirty="0"/>
          </a:p>
        </p:txBody>
      </p:sp>
      <p:sp>
        <p:nvSpPr>
          <p:cNvPr id="17" name="PMO stat caption Accountable office"/>
          <p:cNvSpPr txBox="1"/>
          <p:nvPr/>
        </p:nvSpPr>
        <p:spPr>
          <a:xfrm>
            <a:off x="4187952" y="3364992"/>
            <a:ext cx="1417320" cy="329184"/>
          </a:xfrm>
          <a:prstGeom prst="rect">
            <a:avLst/>
          </a:prstGeom>
          <a:noFill/>
          <a:ln/>
        </p:spPr>
        <p:txBody>
          <a:bodyPr wrap="square" lIns="0" tIns="0" rIns="0" bIns="0" rtlCol="0" anchor="t"/>
          <a:lstStyle/>
          <a:p>
            <a:pPr indent="0" marL="0">
              <a:buNone/>
            </a:pPr>
            <a:r>
              <a:rPr lang="en-US" sz="900" dirty="0">
                <a:solidFill>
                  <a:schemeClr val="accent4"/>
                </a:solidFill>
              </a:rPr>
              <a:t>with a named TNL consultant</a:t>
            </a:r>
            <a:endParaRPr lang="en-US" sz="900" dirty="0"/>
          </a:p>
        </p:txBody>
      </p:sp>
      <p:sp>
        <p:nvSpPr>
          <p:cNvPr id="18" name="Access control panel"/>
          <p:cNvSpPr/>
          <p:nvPr/>
        </p:nvSpPr>
        <p:spPr>
          <a:xfrm>
            <a:off x="457200" y="3931920"/>
            <a:ext cx="5212080" cy="640080"/>
          </a:xfrm>
          <a:prstGeom prst="roundRect">
            <a:avLst>
              <a:gd name="adj" fmla="val 8571"/>
            </a:avLst>
          </a:prstGeom>
          <a:solidFill>
            <a:schemeClr val="accent1">
              <a:alpha val="15000"/>
            </a:schemeClr>
          </a:solidFill>
          <a:ln w="9525">
            <a:solidFill>
              <a:schemeClr val="accent1"/>
            </a:solidFill>
            <a:prstDash val="solid"/>
          </a:ln>
        </p:spPr>
      </p:sp>
      <p:pic>
        <p:nvPicPr>
          <p:cNvPr id="19" name="Lock icon" descr="preencoded.png">    </p:cNvPr>
          <p:cNvPicPr>
            <a:picLocks noChangeAspect="1"/>
          </p:cNvPicPr>
          <p:nvPr/>
        </p:nvPicPr>
        <p:blipFill>
          <a:blip r:embed="rId2"/>
          <a:stretch>
            <a:fillRect/>
          </a:stretch>
        </p:blipFill>
        <p:spPr>
          <a:xfrm>
            <a:off x="621792" y="4087368"/>
            <a:ext cx="310896" cy="310896"/>
          </a:xfrm>
          <a:prstGeom prst="rect">
            <a:avLst/>
          </a:prstGeom>
        </p:spPr>
      </p:pic>
      <p:sp>
        <p:nvSpPr>
          <p:cNvPr id="20" name="Access control text"/>
          <p:cNvSpPr txBox="1"/>
          <p:nvPr/>
        </p:nvSpPr>
        <p:spPr>
          <a:xfrm>
            <a:off x="1097280" y="3986784"/>
            <a:ext cx="4434840" cy="530352"/>
          </a:xfrm>
          <a:prstGeom prst="rect">
            <a:avLst/>
          </a:prstGeom>
          <a:noFill/>
          <a:ln/>
        </p:spPr>
        <p:txBody>
          <a:bodyPr wrap="square" lIns="0" tIns="0" rIns="0" bIns="0" rtlCol="0" anchor="ctr"/>
          <a:lstStyle/>
          <a:p>
            <a:pPr indent="0" marL="0">
              <a:buNone/>
            </a:pPr>
            <a:r>
              <a:rPr lang="en-US" sz="1000" b="1" dirty="0">
                <a:solidFill>
                  <a:schemeClr val="bg1"/>
                </a:solidFill>
              </a:rPr>
              <a:t>Access control across every module: </a:t>
            </a:r>
            <a:pPr indent="0" marL="0">
              <a:buNone/>
            </a:pPr>
            <a:r>
              <a:rPr lang="en-US" sz="1000" dirty="0">
                <a:solidFill>
                  <a:schemeClr val="bg1"/>
                </a:solidFill>
              </a:rPr>
              <a:t>role-based permissions, approval authority, audit trails and data security.</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chemeClr val="accent4"/>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457200" y="329184"/>
            <a:ext cx="8229600" cy="219456"/>
          </a:xfrm>
          <a:prstGeom prst="rect">
            <a:avLst/>
          </a:prstGeom>
          <a:noFill/>
          <a:ln/>
        </p:spPr>
        <p:txBody>
          <a:bodyPr wrap="square" lIns="0" tIns="0" rIns="0" bIns="0" rtlCol="0" anchor="ctr"/>
          <a:lstStyle/>
          <a:p>
            <a:pPr indent="0" marL="0">
              <a:buNone/>
            </a:pPr>
            <a:r>
              <a:rPr lang="en-US" sz="850" b="1" spc="200" kern="0" dirty="0">
                <a:solidFill>
                  <a:schemeClr val="accent2"/>
                </a:solidFill>
              </a:rPr>
              <a:t>03  ·  PROJECT MANAGEMENT OFFICE</a:t>
            </a:r>
            <a:endParaRPr lang="en-US" sz="850" dirty="0"/>
          </a:p>
        </p:txBody>
      </p:sp>
      <p:sp>
        <p:nvSpPr>
          <p:cNvPr id="3" name="Text 0"/>
          <p:cNvSpPr/>
          <p:nvPr>
            <p:ph idx="101" type="title" hasCustomPrompt="1"/>
          </p:nvPr>
        </p:nvSpPr>
        <p:spPr>
          <a:xfrm>
            <a:off x="457200" y="548640"/>
            <a:ext cx="8229600" cy="502920"/>
          </a:xfrm>
          <a:prstGeom prst="rect">
            <a:avLst/>
          </a:prstGeom>
          <a:noFill/>
          <a:ln/>
        </p:spPr>
        <p:txBody>
          <a:bodyPr wrap="square" lIns="0" tIns="0" rIns="0" bIns="0" rtlCol="0" anchor="t"/>
          <a:lstStyle/>
          <a:p>
            <a:pPr algn="l" indent="0" marL="0">
              <a:buNone/>
            </a:pPr>
            <a:r>
              <a:rPr lang="en-US" sz="2400" dirty="0">
                <a:solidFill>
                  <a:schemeClr val="tx1"/>
                </a:solidFill>
              </a:rPr>
              <a:t>Twelve services, four pillars, one office</a:t>
            </a:r>
            <a:endParaRPr lang="en-US" sz="2400" dirty="0"/>
          </a:p>
        </p:txBody>
      </p:sp>
      <p:sp>
        <p:nvSpPr>
          <p:cNvPr id="4" name="Pillar header A · PLAN &amp; GOVERN"/>
          <p:cNvSpPr/>
          <p:nvPr/>
        </p:nvSpPr>
        <p:spPr>
          <a:xfrm>
            <a:off x="457200" y="1234440"/>
            <a:ext cx="1920240" cy="365760"/>
          </a:xfrm>
          <a:prstGeom prst="roundRect">
            <a:avLst>
              <a:gd name="adj" fmla="val 12500"/>
            </a:avLst>
          </a:prstGeom>
          <a:solidFill>
            <a:schemeClr val="tx1"/>
          </a:solidFill>
          <a:ln/>
        </p:spPr>
      </p:sp>
      <p:pic>
        <p:nvPicPr>
          <p:cNvPr id="5" name="Pillar icon A · PLAN &amp; GOVERN" descr="preencoded.png">    </p:cNvPr>
          <p:cNvPicPr>
            <a:picLocks noChangeAspect="1"/>
          </p:cNvPicPr>
          <p:nvPr/>
        </p:nvPicPr>
        <p:blipFill>
          <a:blip r:embed="rId1"/>
          <a:stretch>
            <a:fillRect/>
          </a:stretch>
        </p:blipFill>
        <p:spPr>
          <a:xfrm>
            <a:off x="566928" y="1307592"/>
            <a:ext cx="219456" cy="219456"/>
          </a:xfrm>
          <a:prstGeom prst="rect">
            <a:avLst/>
          </a:prstGeom>
        </p:spPr>
      </p:pic>
      <p:sp>
        <p:nvSpPr>
          <p:cNvPr id="6" name="Pillar title A · PLAN &amp;amp; GOVERN"/>
          <p:cNvSpPr txBox="1"/>
          <p:nvPr/>
        </p:nvSpPr>
        <p:spPr>
          <a:xfrm>
            <a:off x="868680" y="1234440"/>
            <a:ext cx="1463040" cy="365760"/>
          </a:xfrm>
          <a:prstGeom prst="rect">
            <a:avLst/>
          </a:prstGeom>
          <a:noFill/>
          <a:ln/>
        </p:spPr>
        <p:txBody>
          <a:bodyPr wrap="square" lIns="0" tIns="0" rIns="0" bIns="0" rtlCol="0" anchor="ctr"/>
          <a:lstStyle/>
          <a:p>
            <a:pPr indent="0" marL="0">
              <a:buNone/>
            </a:pPr>
            <a:r>
              <a:rPr lang="en-US" sz="800" b="1" spc="50" kern="0" dirty="0">
                <a:solidFill>
                  <a:schemeClr val="bg1"/>
                </a:solidFill>
              </a:rPr>
              <a:t>A · PLAN &amp; GOVERN</a:t>
            </a:r>
            <a:endParaRPr lang="en-US" sz="800" dirty="0"/>
          </a:p>
        </p:txBody>
      </p:sp>
      <p:sp>
        <p:nvSpPr>
          <p:cNvPr id="7" name="Service tile 01"/>
          <p:cNvSpPr/>
          <p:nvPr/>
        </p:nvSpPr>
        <p:spPr>
          <a:xfrm>
            <a:off x="457200" y="1691640"/>
            <a:ext cx="1920240" cy="896112"/>
          </a:xfrm>
          <a:prstGeom prst="roundRect">
            <a:avLst>
              <a:gd name="adj" fmla="val 6122"/>
            </a:avLst>
          </a:prstGeom>
          <a:solidFill>
            <a:schemeClr val="bg1"/>
          </a:solidFill>
          <a:ln/>
          <a:effectLst>
            <a:outerShdw sx="100000" sy="100000" kx="0" ky="0" algn="bl" rotWithShape="0" blurRad="101600" dist="19050" dir="5400000">
              <a:srgbClr val="000000">
                <a:alpha val="8000"/>
              </a:srgbClr>
            </a:outerShdw>
          </a:effectLst>
        </p:spPr>
      </p:sp>
      <p:sp>
        <p:nvSpPr>
          <p:cNvPr id="8" name="Service name 01"/>
          <p:cNvSpPr txBox="1"/>
          <p:nvPr/>
        </p:nvSpPr>
        <p:spPr>
          <a:xfrm>
            <a:off x="594360" y="1764792"/>
            <a:ext cx="1645920" cy="329184"/>
          </a:xfrm>
          <a:prstGeom prst="rect">
            <a:avLst/>
          </a:prstGeom>
          <a:noFill/>
          <a:ln/>
        </p:spPr>
        <p:txBody>
          <a:bodyPr wrap="square" lIns="0" tIns="0" rIns="0" bIns="0" rtlCol="0" anchor="t"/>
          <a:lstStyle/>
          <a:p>
            <a:pPr indent="0" marL="0">
              <a:buNone/>
            </a:pPr>
            <a:r>
              <a:rPr lang="en-US" sz="1000" b="1" dirty="0">
                <a:solidFill>
                  <a:schemeClr val="accent2"/>
                </a:solidFill>
              </a:rPr>
              <a:t>01  </a:t>
            </a:r>
            <a:pPr indent="0" marL="0">
              <a:buNone/>
            </a:pPr>
            <a:r>
              <a:rPr lang="en-US" sz="1000" b="1" dirty="0">
                <a:solidFill>
                  <a:schemeClr val="tx1"/>
                </a:solidFill>
              </a:rPr>
              <a:t>Project Management</a:t>
            </a:r>
            <a:endParaRPr lang="en-US" sz="1000" dirty="0"/>
          </a:p>
        </p:txBody>
      </p:sp>
      <p:sp>
        <p:nvSpPr>
          <p:cNvPr id="9" name="Service scope 01"/>
          <p:cNvSpPr txBox="1"/>
          <p:nvPr/>
        </p:nvSpPr>
        <p:spPr>
          <a:xfrm>
            <a:off x="594360" y="2121408"/>
            <a:ext cx="1645920" cy="438912"/>
          </a:xfrm>
          <a:prstGeom prst="rect">
            <a:avLst/>
          </a:prstGeom>
          <a:noFill/>
          <a:ln/>
        </p:spPr>
        <p:txBody>
          <a:bodyPr wrap="square" lIns="0" tIns="0" rIns="0" bIns="0" rtlCol="0" anchor="t"/>
          <a:lstStyle/>
          <a:p>
            <a:pPr indent="0" marL="0">
              <a:buNone/>
            </a:pPr>
            <a:r>
              <a:rPr lang="en-US" sz="900" dirty="0">
                <a:solidFill>
                  <a:schemeClr val="tx2"/>
                </a:solidFill>
              </a:rPr>
              <a:t>Planning, budgets, schedules, resources, costing, subcontractors</a:t>
            </a:r>
            <a:endParaRPr lang="en-US" sz="900" dirty="0"/>
          </a:p>
        </p:txBody>
      </p:sp>
      <p:sp>
        <p:nvSpPr>
          <p:cNvPr id="10" name="Service tile 02"/>
          <p:cNvSpPr/>
          <p:nvPr/>
        </p:nvSpPr>
        <p:spPr>
          <a:xfrm>
            <a:off x="457200" y="2660904"/>
            <a:ext cx="1920240" cy="896112"/>
          </a:xfrm>
          <a:prstGeom prst="roundRect">
            <a:avLst>
              <a:gd name="adj" fmla="val 6122"/>
            </a:avLst>
          </a:prstGeom>
          <a:solidFill>
            <a:schemeClr val="bg1"/>
          </a:solidFill>
          <a:ln/>
          <a:effectLst>
            <a:outerShdw sx="100000" sy="100000" kx="0" ky="0" algn="bl" rotWithShape="0" blurRad="101600" dist="19050" dir="5400000">
              <a:srgbClr val="000000">
                <a:alpha val="8000"/>
              </a:srgbClr>
            </a:outerShdw>
          </a:effectLst>
        </p:spPr>
      </p:sp>
      <p:sp>
        <p:nvSpPr>
          <p:cNvPr id="11" name="Service name 02"/>
          <p:cNvSpPr txBox="1"/>
          <p:nvPr/>
        </p:nvSpPr>
        <p:spPr>
          <a:xfrm>
            <a:off x="594360" y="2734056"/>
            <a:ext cx="1645920" cy="329184"/>
          </a:xfrm>
          <a:prstGeom prst="rect">
            <a:avLst/>
          </a:prstGeom>
          <a:noFill/>
          <a:ln/>
        </p:spPr>
        <p:txBody>
          <a:bodyPr wrap="square" lIns="0" tIns="0" rIns="0" bIns="0" rtlCol="0" anchor="t"/>
          <a:lstStyle/>
          <a:p>
            <a:pPr indent="0" marL="0">
              <a:buNone/>
            </a:pPr>
            <a:r>
              <a:rPr lang="en-US" sz="1000" b="1" dirty="0">
                <a:solidFill>
                  <a:schemeClr val="accent2"/>
                </a:solidFill>
              </a:rPr>
              <a:t>02  </a:t>
            </a:r>
            <a:pPr indent="0" marL="0">
              <a:buNone/>
            </a:pPr>
            <a:r>
              <a:rPr lang="en-US" sz="1000" b="1" dirty="0">
                <a:solidFill>
                  <a:schemeClr val="tx1"/>
                </a:solidFill>
              </a:rPr>
              <a:t>Finance &amp; Accounting</a:t>
            </a:r>
            <a:endParaRPr lang="en-US" sz="1000" dirty="0"/>
          </a:p>
        </p:txBody>
      </p:sp>
      <p:sp>
        <p:nvSpPr>
          <p:cNvPr id="12" name="Service scope 02"/>
          <p:cNvSpPr txBox="1"/>
          <p:nvPr/>
        </p:nvSpPr>
        <p:spPr>
          <a:xfrm>
            <a:off x="594360" y="3090672"/>
            <a:ext cx="1645920" cy="438912"/>
          </a:xfrm>
          <a:prstGeom prst="rect">
            <a:avLst/>
          </a:prstGeom>
          <a:noFill/>
          <a:ln/>
        </p:spPr>
        <p:txBody>
          <a:bodyPr wrap="square" lIns="0" tIns="0" rIns="0" bIns="0" rtlCol="0" anchor="t"/>
          <a:lstStyle/>
          <a:p>
            <a:pPr indent="0" marL="0">
              <a:buNone/>
            </a:pPr>
            <a:r>
              <a:rPr lang="en-US" sz="900" dirty="0">
                <a:solidFill>
                  <a:schemeClr val="tx2"/>
                </a:solidFill>
              </a:rPr>
              <a:t>Ledger, payables, receivables, cash flow, tax, cost accounting</a:t>
            </a:r>
            <a:endParaRPr lang="en-US" sz="900" dirty="0"/>
          </a:p>
        </p:txBody>
      </p:sp>
      <p:sp>
        <p:nvSpPr>
          <p:cNvPr id="13" name="Service tile 03"/>
          <p:cNvSpPr/>
          <p:nvPr/>
        </p:nvSpPr>
        <p:spPr>
          <a:xfrm>
            <a:off x="457200" y="3630168"/>
            <a:ext cx="1920240" cy="896112"/>
          </a:xfrm>
          <a:prstGeom prst="roundRect">
            <a:avLst>
              <a:gd name="adj" fmla="val 6122"/>
            </a:avLst>
          </a:prstGeom>
          <a:solidFill>
            <a:schemeClr val="bg1"/>
          </a:solidFill>
          <a:ln/>
          <a:effectLst>
            <a:outerShdw sx="100000" sy="100000" kx="0" ky="0" algn="bl" rotWithShape="0" blurRad="101600" dist="19050" dir="5400000">
              <a:srgbClr val="000000">
                <a:alpha val="8000"/>
              </a:srgbClr>
            </a:outerShdw>
          </a:effectLst>
        </p:spPr>
      </p:sp>
      <p:sp>
        <p:nvSpPr>
          <p:cNvPr id="14" name="Service name 03"/>
          <p:cNvSpPr txBox="1"/>
          <p:nvPr/>
        </p:nvSpPr>
        <p:spPr>
          <a:xfrm>
            <a:off x="594360" y="3703320"/>
            <a:ext cx="1645920" cy="329184"/>
          </a:xfrm>
          <a:prstGeom prst="rect">
            <a:avLst/>
          </a:prstGeom>
          <a:noFill/>
          <a:ln/>
        </p:spPr>
        <p:txBody>
          <a:bodyPr wrap="square" lIns="0" tIns="0" rIns="0" bIns="0" rtlCol="0" anchor="t"/>
          <a:lstStyle/>
          <a:p>
            <a:pPr indent="0" marL="0">
              <a:buNone/>
            </a:pPr>
            <a:r>
              <a:rPr lang="en-US" sz="1000" b="1" dirty="0">
                <a:solidFill>
                  <a:schemeClr val="accent2"/>
                </a:solidFill>
              </a:rPr>
              <a:t>03  </a:t>
            </a:r>
            <a:pPr indent="0" marL="0">
              <a:buNone/>
            </a:pPr>
            <a:r>
              <a:rPr lang="en-US" sz="1000" b="1" dirty="0">
                <a:solidFill>
                  <a:schemeClr val="tx1"/>
                </a:solidFill>
              </a:rPr>
              <a:t>Human Resources</a:t>
            </a:r>
            <a:endParaRPr lang="en-US" sz="1000" dirty="0"/>
          </a:p>
        </p:txBody>
      </p:sp>
      <p:sp>
        <p:nvSpPr>
          <p:cNvPr id="15" name="Service scope 03"/>
          <p:cNvSpPr txBox="1"/>
          <p:nvPr/>
        </p:nvSpPr>
        <p:spPr>
          <a:xfrm>
            <a:off x="594360" y="4059936"/>
            <a:ext cx="1645920" cy="438912"/>
          </a:xfrm>
          <a:prstGeom prst="rect">
            <a:avLst/>
          </a:prstGeom>
          <a:noFill/>
          <a:ln/>
        </p:spPr>
        <p:txBody>
          <a:bodyPr wrap="square" lIns="0" tIns="0" rIns="0" bIns="0" rtlCol="0" anchor="t"/>
          <a:lstStyle/>
          <a:p>
            <a:pPr indent="0" marL="0">
              <a:buNone/>
            </a:pPr>
            <a:r>
              <a:rPr lang="en-US" sz="900" dirty="0">
                <a:solidFill>
                  <a:schemeClr val="tx2"/>
                </a:solidFill>
              </a:rPr>
              <a:t>Records, payroll, recruitment, attendance, training, benefits</a:t>
            </a:r>
            <a:endParaRPr lang="en-US" sz="900" dirty="0"/>
          </a:p>
        </p:txBody>
      </p:sp>
      <p:sp>
        <p:nvSpPr>
          <p:cNvPr id="16" name="Pillar header B · SOURCE &amp; SUPPLY"/>
          <p:cNvSpPr/>
          <p:nvPr/>
        </p:nvSpPr>
        <p:spPr>
          <a:xfrm>
            <a:off x="2560320" y="1234440"/>
            <a:ext cx="1920240" cy="365760"/>
          </a:xfrm>
          <a:prstGeom prst="roundRect">
            <a:avLst>
              <a:gd name="adj" fmla="val 12500"/>
            </a:avLst>
          </a:prstGeom>
          <a:solidFill>
            <a:schemeClr val="tx1"/>
          </a:solidFill>
          <a:ln/>
        </p:spPr>
      </p:sp>
      <p:pic>
        <p:nvPicPr>
          <p:cNvPr id="17" name="Pillar icon B · SOURCE &amp; SUPPLY" descr="preencoded.png">    </p:cNvPr>
          <p:cNvPicPr>
            <a:picLocks noChangeAspect="1"/>
          </p:cNvPicPr>
          <p:nvPr/>
        </p:nvPicPr>
        <p:blipFill>
          <a:blip r:embed="rId2"/>
          <a:stretch>
            <a:fillRect/>
          </a:stretch>
        </p:blipFill>
        <p:spPr>
          <a:xfrm>
            <a:off x="2670048" y="1307592"/>
            <a:ext cx="219456" cy="219456"/>
          </a:xfrm>
          <a:prstGeom prst="rect">
            <a:avLst/>
          </a:prstGeom>
        </p:spPr>
      </p:pic>
      <p:sp>
        <p:nvSpPr>
          <p:cNvPr id="18" name="Pillar title B · SOURCE &amp;amp; SUPPLY"/>
          <p:cNvSpPr txBox="1"/>
          <p:nvPr/>
        </p:nvSpPr>
        <p:spPr>
          <a:xfrm>
            <a:off x="2971800" y="1234440"/>
            <a:ext cx="1463040" cy="365760"/>
          </a:xfrm>
          <a:prstGeom prst="rect">
            <a:avLst/>
          </a:prstGeom>
          <a:noFill/>
          <a:ln/>
        </p:spPr>
        <p:txBody>
          <a:bodyPr wrap="square" lIns="0" tIns="0" rIns="0" bIns="0" rtlCol="0" anchor="ctr"/>
          <a:lstStyle/>
          <a:p>
            <a:pPr indent="0" marL="0">
              <a:buNone/>
            </a:pPr>
            <a:r>
              <a:rPr lang="en-US" sz="800" b="1" spc="50" kern="0" dirty="0">
                <a:solidFill>
                  <a:schemeClr val="bg1"/>
                </a:solidFill>
              </a:rPr>
              <a:t>B · SOURCE &amp; SUPPLY</a:t>
            </a:r>
            <a:endParaRPr lang="en-US" sz="800" dirty="0"/>
          </a:p>
        </p:txBody>
      </p:sp>
      <p:sp>
        <p:nvSpPr>
          <p:cNvPr id="19" name="Service tile 04"/>
          <p:cNvSpPr/>
          <p:nvPr/>
        </p:nvSpPr>
        <p:spPr>
          <a:xfrm>
            <a:off x="2560320" y="1691640"/>
            <a:ext cx="1920240" cy="896112"/>
          </a:xfrm>
          <a:prstGeom prst="roundRect">
            <a:avLst>
              <a:gd name="adj" fmla="val 6122"/>
            </a:avLst>
          </a:prstGeom>
          <a:solidFill>
            <a:schemeClr val="bg1"/>
          </a:solidFill>
          <a:ln/>
          <a:effectLst>
            <a:outerShdw sx="100000" sy="100000" kx="0" ky="0" algn="bl" rotWithShape="0" blurRad="101600" dist="19050" dir="5400000">
              <a:srgbClr val="000000">
                <a:alpha val="8000"/>
              </a:srgbClr>
            </a:outerShdw>
          </a:effectLst>
        </p:spPr>
      </p:sp>
      <p:sp>
        <p:nvSpPr>
          <p:cNvPr id="20" name="Service name 04"/>
          <p:cNvSpPr txBox="1"/>
          <p:nvPr/>
        </p:nvSpPr>
        <p:spPr>
          <a:xfrm>
            <a:off x="2697480" y="1764792"/>
            <a:ext cx="1645920" cy="329184"/>
          </a:xfrm>
          <a:prstGeom prst="rect">
            <a:avLst/>
          </a:prstGeom>
          <a:noFill/>
          <a:ln/>
        </p:spPr>
        <p:txBody>
          <a:bodyPr wrap="square" lIns="0" tIns="0" rIns="0" bIns="0" rtlCol="0" anchor="t"/>
          <a:lstStyle/>
          <a:p>
            <a:pPr indent="0" marL="0">
              <a:buNone/>
            </a:pPr>
            <a:r>
              <a:rPr lang="en-US" sz="1000" b="1" dirty="0">
                <a:solidFill>
                  <a:schemeClr val="accent2"/>
                </a:solidFill>
              </a:rPr>
              <a:t>04  </a:t>
            </a:r>
            <a:pPr indent="0" marL="0">
              <a:buNone/>
            </a:pPr>
            <a:r>
              <a:rPr lang="en-US" sz="1000" b="1" dirty="0">
                <a:solidFill>
                  <a:schemeClr val="tx1"/>
                </a:solidFill>
              </a:rPr>
              <a:t>Purchasing &amp; Procurement</a:t>
            </a:r>
            <a:endParaRPr lang="en-US" sz="1000" dirty="0"/>
          </a:p>
        </p:txBody>
      </p:sp>
      <p:sp>
        <p:nvSpPr>
          <p:cNvPr id="21" name="Service scope 04"/>
          <p:cNvSpPr txBox="1"/>
          <p:nvPr/>
        </p:nvSpPr>
        <p:spPr>
          <a:xfrm>
            <a:off x="2697480" y="2121408"/>
            <a:ext cx="1645920" cy="438912"/>
          </a:xfrm>
          <a:prstGeom prst="rect">
            <a:avLst/>
          </a:prstGeom>
          <a:noFill/>
          <a:ln/>
        </p:spPr>
        <p:txBody>
          <a:bodyPr wrap="square" lIns="0" tIns="0" rIns="0" bIns="0" rtlCol="0" anchor="t"/>
          <a:lstStyle/>
          <a:p>
            <a:pPr indent="0" marL="0">
              <a:buNone/>
            </a:pPr>
            <a:r>
              <a:rPr lang="en-US" sz="900" dirty="0">
                <a:solidFill>
                  <a:schemeClr val="tx2"/>
                </a:solidFill>
              </a:rPr>
              <a:t>Requisitions, RFQs, purchase orders, approvals, supplier evaluation</a:t>
            </a:r>
            <a:endParaRPr lang="en-US" sz="900" dirty="0"/>
          </a:p>
        </p:txBody>
      </p:sp>
      <p:sp>
        <p:nvSpPr>
          <p:cNvPr id="22" name="Service tile 05"/>
          <p:cNvSpPr/>
          <p:nvPr/>
        </p:nvSpPr>
        <p:spPr>
          <a:xfrm>
            <a:off x="2560320" y="2660904"/>
            <a:ext cx="1920240" cy="896112"/>
          </a:xfrm>
          <a:prstGeom prst="roundRect">
            <a:avLst>
              <a:gd name="adj" fmla="val 6122"/>
            </a:avLst>
          </a:prstGeom>
          <a:solidFill>
            <a:schemeClr val="bg1"/>
          </a:solidFill>
          <a:ln/>
          <a:effectLst>
            <a:outerShdw sx="100000" sy="100000" kx="0" ky="0" algn="bl" rotWithShape="0" blurRad="101600" dist="19050" dir="5400000">
              <a:srgbClr val="000000">
                <a:alpha val="8000"/>
              </a:srgbClr>
            </a:outerShdw>
          </a:effectLst>
        </p:spPr>
      </p:sp>
      <p:sp>
        <p:nvSpPr>
          <p:cNvPr id="23" name="Service name 05"/>
          <p:cNvSpPr txBox="1"/>
          <p:nvPr/>
        </p:nvSpPr>
        <p:spPr>
          <a:xfrm>
            <a:off x="2697480" y="2734056"/>
            <a:ext cx="1645920" cy="329184"/>
          </a:xfrm>
          <a:prstGeom prst="rect">
            <a:avLst/>
          </a:prstGeom>
          <a:noFill/>
          <a:ln/>
        </p:spPr>
        <p:txBody>
          <a:bodyPr wrap="square" lIns="0" tIns="0" rIns="0" bIns="0" rtlCol="0" anchor="t"/>
          <a:lstStyle/>
          <a:p>
            <a:pPr indent="0" marL="0">
              <a:buNone/>
            </a:pPr>
            <a:r>
              <a:rPr lang="en-US" sz="1000" b="1" dirty="0">
                <a:solidFill>
                  <a:schemeClr val="accent2"/>
                </a:solidFill>
              </a:rPr>
              <a:t>05  </a:t>
            </a:r>
            <a:pPr indent="0" marL="0">
              <a:buNone/>
            </a:pPr>
            <a:r>
              <a:rPr lang="en-US" sz="1000" b="1" dirty="0">
                <a:solidFill>
                  <a:schemeClr val="tx1"/>
                </a:solidFill>
              </a:rPr>
              <a:t>Inventory &amp; Warehouse</a:t>
            </a:r>
            <a:endParaRPr lang="en-US" sz="1000" dirty="0"/>
          </a:p>
        </p:txBody>
      </p:sp>
      <p:sp>
        <p:nvSpPr>
          <p:cNvPr id="24" name="Service scope 05"/>
          <p:cNvSpPr txBox="1"/>
          <p:nvPr/>
        </p:nvSpPr>
        <p:spPr>
          <a:xfrm>
            <a:off x="2697480" y="3090672"/>
            <a:ext cx="1645920" cy="438912"/>
          </a:xfrm>
          <a:prstGeom prst="rect">
            <a:avLst/>
          </a:prstGeom>
          <a:noFill/>
          <a:ln/>
        </p:spPr>
        <p:txBody>
          <a:bodyPr wrap="square" lIns="0" tIns="0" rIns="0" bIns="0" rtlCol="0" anchor="t"/>
          <a:lstStyle/>
          <a:p>
            <a:pPr indent="0" marL="0">
              <a:buNone/>
            </a:pPr>
            <a:r>
              <a:rPr lang="en-US" sz="900" dirty="0">
                <a:solidFill>
                  <a:schemeClr val="tx2"/>
                </a:solidFill>
              </a:rPr>
              <a:t>Stock control, goods received, transfers, reorder levels, valuation</a:t>
            </a:r>
            <a:endParaRPr lang="en-US" sz="900" dirty="0"/>
          </a:p>
        </p:txBody>
      </p:sp>
      <p:sp>
        <p:nvSpPr>
          <p:cNvPr id="25" name="Service tile 06"/>
          <p:cNvSpPr/>
          <p:nvPr/>
        </p:nvSpPr>
        <p:spPr>
          <a:xfrm>
            <a:off x="2560320" y="3630168"/>
            <a:ext cx="1920240" cy="896112"/>
          </a:xfrm>
          <a:prstGeom prst="roundRect">
            <a:avLst>
              <a:gd name="adj" fmla="val 6122"/>
            </a:avLst>
          </a:prstGeom>
          <a:solidFill>
            <a:schemeClr val="bg1"/>
          </a:solidFill>
          <a:ln/>
          <a:effectLst>
            <a:outerShdw sx="100000" sy="100000" kx="0" ky="0" algn="bl" rotWithShape="0" blurRad="101600" dist="19050" dir="5400000">
              <a:srgbClr val="000000">
                <a:alpha val="8000"/>
              </a:srgbClr>
            </a:outerShdw>
          </a:effectLst>
        </p:spPr>
      </p:sp>
      <p:sp>
        <p:nvSpPr>
          <p:cNvPr id="26" name="Service name 06"/>
          <p:cNvSpPr txBox="1"/>
          <p:nvPr/>
        </p:nvSpPr>
        <p:spPr>
          <a:xfrm>
            <a:off x="2697480" y="3703320"/>
            <a:ext cx="1645920" cy="329184"/>
          </a:xfrm>
          <a:prstGeom prst="rect">
            <a:avLst/>
          </a:prstGeom>
          <a:noFill/>
          <a:ln/>
        </p:spPr>
        <p:txBody>
          <a:bodyPr wrap="square" lIns="0" tIns="0" rIns="0" bIns="0" rtlCol="0" anchor="t"/>
          <a:lstStyle/>
          <a:p>
            <a:pPr indent="0" marL="0">
              <a:buNone/>
            </a:pPr>
            <a:r>
              <a:rPr lang="en-US" sz="1000" b="1" dirty="0">
                <a:solidFill>
                  <a:schemeClr val="accent2"/>
                </a:solidFill>
              </a:rPr>
              <a:t>06  </a:t>
            </a:r>
            <a:pPr indent="0" marL="0">
              <a:buNone/>
            </a:pPr>
            <a:r>
              <a:rPr lang="en-US" sz="1000" b="1" dirty="0">
                <a:solidFill>
                  <a:schemeClr val="tx1"/>
                </a:solidFill>
              </a:rPr>
              <a:t>Supply Chain &amp; Logistics</a:t>
            </a:r>
            <a:endParaRPr lang="en-US" sz="1000" dirty="0"/>
          </a:p>
        </p:txBody>
      </p:sp>
      <p:sp>
        <p:nvSpPr>
          <p:cNvPr id="27" name="Service scope 06"/>
          <p:cNvSpPr txBox="1"/>
          <p:nvPr/>
        </p:nvSpPr>
        <p:spPr>
          <a:xfrm>
            <a:off x="2697480" y="4059936"/>
            <a:ext cx="1645920" cy="438912"/>
          </a:xfrm>
          <a:prstGeom prst="rect">
            <a:avLst/>
          </a:prstGeom>
          <a:noFill/>
          <a:ln/>
        </p:spPr>
        <p:txBody>
          <a:bodyPr wrap="square" lIns="0" tIns="0" rIns="0" bIns="0" rtlCol="0" anchor="t"/>
          <a:lstStyle/>
          <a:p>
            <a:pPr indent="0" marL="0">
              <a:buNone/>
            </a:pPr>
            <a:r>
              <a:rPr lang="en-US" sz="900" dirty="0">
                <a:solidFill>
                  <a:schemeClr val="tx2"/>
                </a:solidFill>
              </a:rPr>
              <a:t>Supply planning, transport, shipping, import / export tracking</a:t>
            </a:r>
            <a:endParaRPr lang="en-US" sz="900" dirty="0"/>
          </a:p>
        </p:txBody>
      </p:sp>
      <p:sp>
        <p:nvSpPr>
          <p:cNvPr id="28" name="Pillar header C · BUILD &amp; OPERATE"/>
          <p:cNvSpPr/>
          <p:nvPr/>
        </p:nvSpPr>
        <p:spPr>
          <a:xfrm>
            <a:off x="4663440" y="1234440"/>
            <a:ext cx="1920240" cy="365760"/>
          </a:xfrm>
          <a:prstGeom prst="roundRect">
            <a:avLst>
              <a:gd name="adj" fmla="val 12500"/>
            </a:avLst>
          </a:prstGeom>
          <a:solidFill>
            <a:schemeClr val="tx1"/>
          </a:solidFill>
          <a:ln/>
        </p:spPr>
      </p:sp>
      <p:pic>
        <p:nvPicPr>
          <p:cNvPr id="29" name="Pillar icon C · BUILD &amp; OPERATE" descr="preencoded.png">    </p:cNvPr>
          <p:cNvPicPr>
            <a:picLocks noChangeAspect="1"/>
          </p:cNvPicPr>
          <p:nvPr/>
        </p:nvPicPr>
        <p:blipFill>
          <a:blip r:embed="rId3"/>
          <a:stretch>
            <a:fillRect/>
          </a:stretch>
        </p:blipFill>
        <p:spPr>
          <a:xfrm>
            <a:off x="4773168" y="1307592"/>
            <a:ext cx="219456" cy="219456"/>
          </a:xfrm>
          <a:prstGeom prst="rect">
            <a:avLst/>
          </a:prstGeom>
        </p:spPr>
      </p:pic>
      <p:sp>
        <p:nvSpPr>
          <p:cNvPr id="30" name="Pillar title C · BUILD &amp;amp; OPERATE"/>
          <p:cNvSpPr txBox="1"/>
          <p:nvPr/>
        </p:nvSpPr>
        <p:spPr>
          <a:xfrm>
            <a:off x="5074920" y="1234440"/>
            <a:ext cx="1463040" cy="365760"/>
          </a:xfrm>
          <a:prstGeom prst="rect">
            <a:avLst/>
          </a:prstGeom>
          <a:noFill/>
          <a:ln/>
        </p:spPr>
        <p:txBody>
          <a:bodyPr wrap="square" lIns="0" tIns="0" rIns="0" bIns="0" rtlCol="0" anchor="ctr"/>
          <a:lstStyle/>
          <a:p>
            <a:pPr indent="0" marL="0">
              <a:buNone/>
            </a:pPr>
            <a:r>
              <a:rPr lang="en-US" sz="800" b="1" spc="50" kern="0" dirty="0">
                <a:solidFill>
                  <a:schemeClr val="bg1"/>
                </a:solidFill>
              </a:rPr>
              <a:t>C · BUILD &amp; OPERATE</a:t>
            </a:r>
            <a:endParaRPr lang="en-US" sz="800" dirty="0"/>
          </a:p>
        </p:txBody>
      </p:sp>
      <p:sp>
        <p:nvSpPr>
          <p:cNvPr id="31" name="Service tile 07"/>
          <p:cNvSpPr/>
          <p:nvPr/>
        </p:nvSpPr>
        <p:spPr>
          <a:xfrm>
            <a:off x="4663440" y="1691640"/>
            <a:ext cx="1920240" cy="896112"/>
          </a:xfrm>
          <a:prstGeom prst="roundRect">
            <a:avLst>
              <a:gd name="adj" fmla="val 6122"/>
            </a:avLst>
          </a:prstGeom>
          <a:solidFill>
            <a:schemeClr val="bg1"/>
          </a:solidFill>
          <a:ln/>
          <a:effectLst>
            <a:outerShdw sx="100000" sy="100000" kx="0" ky="0" algn="bl" rotWithShape="0" blurRad="101600" dist="19050" dir="5400000">
              <a:srgbClr val="000000">
                <a:alpha val="8000"/>
              </a:srgbClr>
            </a:outerShdw>
          </a:effectLst>
        </p:spPr>
      </p:sp>
      <p:sp>
        <p:nvSpPr>
          <p:cNvPr id="32" name="Service name 07"/>
          <p:cNvSpPr txBox="1"/>
          <p:nvPr/>
        </p:nvSpPr>
        <p:spPr>
          <a:xfrm>
            <a:off x="4800600" y="1764792"/>
            <a:ext cx="1645920" cy="329184"/>
          </a:xfrm>
          <a:prstGeom prst="rect">
            <a:avLst/>
          </a:prstGeom>
          <a:noFill/>
          <a:ln/>
        </p:spPr>
        <p:txBody>
          <a:bodyPr wrap="square" lIns="0" tIns="0" rIns="0" bIns="0" rtlCol="0" anchor="t"/>
          <a:lstStyle/>
          <a:p>
            <a:pPr indent="0" marL="0">
              <a:buNone/>
            </a:pPr>
            <a:r>
              <a:rPr lang="en-US" sz="1000" b="1" dirty="0">
                <a:solidFill>
                  <a:schemeClr val="accent2"/>
                </a:solidFill>
              </a:rPr>
              <a:t>07  </a:t>
            </a:r>
            <a:pPr indent="0" marL="0">
              <a:buNone/>
            </a:pPr>
            <a:r>
              <a:rPr lang="en-US" sz="1000" b="1" dirty="0">
                <a:solidFill>
                  <a:schemeClr val="tx1"/>
                </a:solidFill>
              </a:rPr>
              <a:t>Engineering &amp; Production</a:t>
            </a:r>
            <a:endParaRPr lang="en-US" sz="1000" dirty="0"/>
          </a:p>
        </p:txBody>
      </p:sp>
      <p:sp>
        <p:nvSpPr>
          <p:cNvPr id="33" name="Service scope 07"/>
          <p:cNvSpPr txBox="1"/>
          <p:nvPr/>
        </p:nvSpPr>
        <p:spPr>
          <a:xfrm>
            <a:off x="4800600" y="2121408"/>
            <a:ext cx="1645920" cy="438912"/>
          </a:xfrm>
          <a:prstGeom prst="rect">
            <a:avLst/>
          </a:prstGeom>
          <a:noFill/>
          <a:ln/>
        </p:spPr>
        <p:txBody>
          <a:bodyPr wrap="square" lIns="0" tIns="0" rIns="0" bIns="0" rtlCol="0" anchor="t"/>
          <a:lstStyle/>
          <a:p>
            <a:pPr indent="0" marL="0">
              <a:buNone/>
            </a:pPr>
            <a:r>
              <a:rPr lang="en-US" sz="900" dirty="0">
                <a:solidFill>
                  <a:schemeClr val="tx2"/>
                </a:solidFill>
              </a:rPr>
              <a:t>Engineering workflows, BOMs, MRP, production planning, QC, PLM</a:t>
            </a:r>
            <a:endParaRPr lang="en-US" sz="900" dirty="0"/>
          </a:p>
        </p:txBody>
      </p:sp>
      <p:sp>
        <p:nvSpPr>
          <p:cNvPr id="34" name="Service tile 08"/>
          <p:cNvSpPr/>
          <p:nvPr/>
        </p:nvSpPr>
        <p:spPr>
          <a:xfrm>
            <a:off x="4663440" y="2660904"/>
            <a:ext cx="1920240" cy="896112"/>
          </a:xfrm>
          <a:prstGeom prst="roundRect">
            <a:avLst>
              <a:gd name="adj" fmla="val 6122"/>
            </a:avLst>
          </a:prstGeom>
          <a:solidFill>
            <a:schemeClr val="bg1"/>
          </a:solidFill>
          <a:ln/>
          <a:effectLst>
            <a:outerShdw sx="100000" sy="100000" kx="0" ky="0" algn="bl" rotWithShape="0" blurRad="101600" dist="19050" dir="5400000">
              <a:srgbClr val="000000">
                <a:alpha val="8000"/>
              </a:srgbClr>
            </a:outerShdw>
          </a:effectLst>
        </p:spPr>
      </p:sp>
      <p:sp>
        <p:nvSpPr>
          <p:cNvPr id="35" name="Service name 08"/>
          <p:cNvSpPr txBox="1"/>
          <p:nvPr/>
        </p:nvSpPr>
        <p:spPr>
          <a:xfrm>
            <a:off x="4800600" y="2734056"/>
            <a:ext cx="1645920" cy="329184"/>
          </a:xfrm>
          <a:prstGeom prst="rect">
            <a:avLst/>
          </a:prstGeom>
          <a:noFill/>
          <a:ln/>
        </p:spPr>
        <p:txBody>
          <a:bodyPr wrap="square" lIns="0" tIns="0" rIns="0" bIns="0" rtlCol="0" anchor="t"/>
          <a:lstStyle/>
          <a:p>
            <a:pPr indent="0" marL="0">
              <a:buNone/>
            </a:pPr>
            <a:r>
              <a:rPr lang="en-US" sz="1000" b="1" dirty="0">
                <a:solidFill>
                  <a:schemeClr val="accent2"/>
                </a:solidFill>
              </a:rPr>
              <a:t>08  </a:t>
            </a:r>
            <a:pPr indent="0" marL="0">
              <a:buNone/>
            </a:pPr>
            <a:r>
              <a:rPr lang="en-US" sz="1000" b="1" dirty="0">
                <a:solidFill>
                  <a:schemeClr val="tx1"/>
                </a:solidFill>
              </a:rPr>
              <a:t>Asset &amp; Equipment</a:t>
            </a:r>
            <a:endParaRPr lang="en-US" sz="1000" dirty="0"/>
          </a:p>
        </p:txBody>
      </p:sp>
      <p:sp>
        <p:nvSpPr>
          <p:cNvPr id="36" name="Service scope 08"/>
          <p:cNvSpPr txBox="1"/>
          <p:nvPr/>
        </p:nvSpPr>
        <p:spPr>
          <a:xfrm>
            <a:off x="4800600" y="3090672"/>
            <a:ext cx="1645920" cy="438912"/>
          </a:xfrm>
          <a:prstGeom prst="rect">
            <a:avLst/>
          </a:prstGeom>
          <a:noFill/>
          <a:ln/>
        </p:spPr>
        <p:txBody>
          <a:bodyPr wrap="square" lIns="0" tIns="0" rIns="0" bIns="0" rtlCol="0" anchor="t"/>
          <a:lstStyle/>
          <a:p>
            <a:pPr indent="0" marL="0">
              <a:buNone/>
            </a:pPr>
            <a:r>
              <a:rPr lang="en-US" sz="900" dirty="0">
                <a:solidFill>
                  <a:schemeClr val="tx2"/>
                </a:solidFill>
              </a:rPr>
              <a:t>Asset register, maintenance, repairs, depreciation, utilization</a:t>
            </a:r>
            <a:endParaRPr lang="en-US" sz="900" dirty="0"/>
          </a:p>
        </p:txBody>
      </p:sp>
      <p:sp>
        <p:nvSpPr>
          <p:cNvPr id="37" name="Service tile 09"/>
          <p:cNvSpPr/>
          <p:nvPr/>
        </p:nvSpPr>
        <p:spPr>
          <a:xfrm>
            <a:off x="4663440" y="3630168"/>
            <a:ext cx="1920240" cy="896112"/>
          </a:xfrm>
          <a:prstGeom prst="roundRect">
            <a:avLst>
              <a:gd name="adj" fmla="val 6122"/>
            </a:avLst>
          </a:prstGeom>
          <a:solidFill>
            <a:schemeClr val="bg1"/>
          </a:solidFill>
          <a:ln/>
          <a:effectLst>
            <a:outerShdw sx="100000" sy="100000" kx="0" ky="0" algn="bl" rotWithShape="0" blurRad="101600" dist="19050" dir="5400000">
              <a:srgbClr val="000000">
                <a:alpha val="8000"/>
              </a:srgbClr>
            </a:outerShdw>
          </a:effectLst>
        </p:spPr>
      </p:sp>
      <p:sp>
        <p:nvSpPr>
          <p:cNvPr id="38" name="Service name 09"/>
          <p:cNvSpPr txBox="1"/>
          <p:nvPr/>
        </p:nvSpPr>
        <p:spPr>
          <a:xfrm>
            <a:off x="4800600" y="3703320"/>
            <a:ext cx="1645920" cy="329184"/>
          </a:xfrm>
          <a:prstGeom prst="rect">
            <a:avLst/>
          </a:prstGeom>
          <a:noFill/>
          <a:ln/>
        </p:spPr>
        <p:txBody>
          <a:bodyPr wrap="square" lIns="0" tIns="0" rIns="0" bIns="0" rtlCol="0" anchor="t"/>
          <a:lstStyle/>
          <a:p>
            <a:pPr indent="0" marL="0">
              <a:buNone/>
            </a:pPr>
            <a:r>
              <a:rPr lang="en-US" sz="1000" b="1" dirty="0">
                <a:solidFill>
                  <a:schemeClr val="accent2"/>
                </a:solidFill>
              </a:rPr>
              <a:t>09  </a:t>
            </a:r>
            <a:pPr indent="0" marL="0">
              <a:buNone/>
            </a:pPr>
            <a:r>
              <a:rPr lang="en-US" sz="1000" b="1" dirty="0">
                <a:solidFill>
                  <a:schemeClr val="tx1"/>
                </a:solidFill>
              </a:rPr>
              <a:t>Operations &amp; Resources</a:t>
            </a:r>
            <a:endParaRPr lang="en-US" sz="1000" dirty="0"/>
          </a:p>
        </p:txBody>
      </p:sp>
      <p:sp>
        <p:nvSpPr>
          <p:cNvPr id="39" name="Service scope 09"/>
          <p:cNvSpPr txBox="1"/>
          <p:nvPr/>
        </p:nvSpPr>
        <p:spPr>
          <a:xfrm>
            <a:off x="4800600" y="4059936"/>
            <a:ext cx="1645920" cy="438912"/>
          </a:xfrm>
          <a:prstGeom prst="rect">
            <a:avLst/>
          </a:prstGeom>
          <a:noFill/>
          <a:ln/>
        </p:spPr>
        <p:txBody>
          <a:bodyPr wrap="square" lIns="0" tIns="0" rIns="0" bIns="0" rtlCol="0" anchor="t"/>
          <a:lstStyle/>
          <a:p>
            <a:pPr indent="0" marL="0">
              <a:buNone/>
            </a:pPr>
            <a:r>
              <a:rPr lang="en-US" sz="900" dirty="0">
                <a:solidFill>
                  <a:schemeClr val="tx2"/>
                </a:solidFill>
              </a:rPr>
              <a:t>Service management, work orders, scheduling, resource use</a:t>
            </a:r>
            <a:endParaRPr lang="en-US" sz="900" dirty="0"/>
          </a:p>
        </p:txBody>
      </p:sp>
      <p:sp>
        <p:nvSpPr>
          <p:cNvPr id="40" name="Pillar header D · ENGAGE &amp; REPORT"/>
          <p:cNvSpPr/>
          <p:nvPr/>
        </p:nvSpPr>
        <p:spPr>
          <a:xfrm>
            <a:off x="6766560" y="1234440"/>
            <a:ext cx="1920240" cy="365760"/>
          </a:xfrm>
          <a:prstGeom prst="roundRect">
            <a:avLst>
              <a:gd name="adj" fmla="val 12500"/>
            </a:avLst>
          </a:prstGeom>
          <a:solidFill>
            <a:schemeClr val="tx1"/>
          </a:solidFill>
          <a:ln/>
        </p:spPr>
      </p:sp>
      <p:pic>
        <p:nvPicPr>
          <p:cNvPr id="41" name="Pillar icon D · ENGAGE &amp; REPORT" descr="preencoded.png">    </p:cNvPr>
          <p:cNvPicPr>
            <a:picLocks noChangeAspect="1"/>
          </p:cNvPicPr>
          <p:nvPr/>
        </p:nvPicPr>
        <p:blipFill>
          <a:blip r:embed="rId4"/>
          <a:stretch>
            <a:fillRect/>
          </a:stretch>
        </p:blipFill>
        <p:spPr>
          <a:xfrm>
            <a:off x="6876288" y="1307592"/>
            <a:ext cx="219456" cy="219456"/>
          </a:xfrm>
          <a:prstGeom prst="rect">
            <a:avLst/>
          </a:prstGeom>
        </p:spPr>
      </p:pic>
      <p:sp>
        <p:nvSpPr>
          <p:cNvPr id="42" name="Pillar title D · ENGAGE &amp;amp; REPORT"/>
          <p:cNvSpPr txBox="1"/>
          <p:nvPr/>
        </p:nvSpPr>
        <p:spPr>
          <a:xfrm>
            <a:off x="7178040" y="1234440"/>
            <a:ext cx="1463040" cy="365760"/>
          </a:xfrm>
          <a:prstGeom prst="rect">
            <a:avLst/>
          </a:prstGeom>
          <a:noFill/>
          <a:ln/>
        </p:spPr>
        <p:txBody>
          <a:bodyPr wrap="square" lIns="0" tIns="0" rIns="0" bIns="0" rtlCol="0" anchor="ctr"/>
          <a:lstStyle/>
          <a:p>
            <a:pPr indent="0" marL="0">
              <a:buNone/>
            </a:pPr>
            <a:r>
              <a:rPr lang="en-US" sz="800" b="1" spc="50" kern="0" dirty="0">
                <a:solidFill>
                  <a:schemeClr val="bg1"/>
                </a:solidFill>
              </a:rPr>
              <a:t>D · ENGAGE &amp; REPORT</a:t>
            </a:r>
            <a:endParaRPr lang="en-US" sz="800" dirty="0"/>
          </a:p>
        </p:txBody>
      </p:sp>
      <p:sp>
        <p:nvSpPr>
          <p:cNvPr id="43" name="Service tile 10"/>
          <p:cNvSpPr/>
          <p:nvPr/>
        </p:nvSpPr>
        <p:spPr>
          <a:xfrm>
            <a:off x="6766560" y="1691640"/>
            <a:ext cx="1920240" cy="896112"/>
          </a:xfrm>
          <a:prstGeom prst="roundRect">
            <a:avLst>
              <a:gd name="adj" fmla="val 6122"/>
            </a:avLst>
          </a:prstGeom>
          <a:solidFill>
            <a:schemeClr val="bg1"/>
          </a:solidFill>
          <a:ln/>
          <a:effectLst>
            <a:outerShdw sx="100000" sy="100000" kx="0" ky="0" algn="bl" rotWithShape="0" blurRad="101600" dist="19050" dir="5400000">
              <a:srgbClr val="000000">
                <a:alpha val="8000"/>
              </a:srgbClr>
            </a:outerShdw>
          </a:effectLst>
        </p:spPr>
      </p:sp>
      <p:sp>
        <p:nvSpPr>
          <p:cNvPr id="44" name="Service name 10"/>
          <p:cNvSpPr txBox="1"/>
          <p:nvPr/>
        </p:nvSpPr>
        <p:spPr>
          <a:xfrm>
            <a:off x="6903720" y="1764792"/>
            <a:ext cx="1645920" cy="329184"/>
          </a:xfrm>
          <a:prstGeom prst="rect">
            <a:avLst/>
          </a:prstGeom>
          <a:noFill/>
          <a:ln/>
        </p:spPr>
        <p:txBody>
          <a:bodyPr wrap="square" lIns="0" tIns="0" rIns="0" bIns="0" rtlCol="0" anchor="t"/>
          <a:lstStyle/>
          <a:p>
            <a:pPr indent="0" marL="0">
              <a:buNone/>
            </a:pPr>
            <a:r>
              <a:rPr lang="en-US" sz="1000" b="1" dirty="0">
                <a:solidFill>
                  <a:schemeClr val="accent2"/>
                </a:solidFill>
              </a:rPr>
              <a:t>10  </a:t>
            </a:r>
            <a:pPr indent="0" marL="0">
              <a:buNone/>
            </a:pPr>
            <a:r>
              <a:rPr lang="en-US" sz="1000" b="1" dirty="0">
                <a:solidFill>
                  <a:schemeClr val="tx1"/>
                </a:solidFill>
              </a:rPr>
              <a:t>Customer Relationships</a:t>
            </a:r>
            <a:endParaRPr lang="en-US" sz="1000" dirty="0"/>
          </a:p>
        </p:txBody>
      </p:sp>
      <p:sp>
        <p:nvSpPr>
          <p:cNvPr id="45" name="Service scope 10"/>
          <p:cNvSpPr txBox="1"/>
          <p:nvPr/>
        </p:nvSpPr>
        <p:spPr>
          <a:xfrm>
            <a:off x="6903720" y="2121408"/>
            <a:ext cx="1645920" cy="438912"/>
          </a:xfrm>
          <a:prstGeom prst="rect">
            <a:avLst/>
          </a:prstGeom>
          <a:noFill/>
          <a:ln/>
        </p:spPr>
        <p:txBody>
          <a:bodyPr wrap="square" lIns="0" tIns="0" rIns="0" bIns="0" rtlCol="0" anchor="t"/>
          <a:lstStyle/>
          <a:p>
            <a:pPr indent="0" marL="0">
              <a:buNone/>
            </a:pPr>
            <a:r>
              <a:rPr lang="en-US" sz="900" dirty="0">
                <a:solidFill>
                  <a:schemeClr val="tx2"/>
                </a:solidFill>
              </a:rPr>
              <a:t>Leads, pipeline, quotations, contracts, customer service</a:t>
            </a:r>
            <a:endParaRPr lang="en-US" sz="900" dirty="0"/>
          </a:p>
        </p:txBody>
      </p:sp>
      <p:sp>
        <p:nvSpPr>
          <p:cNvPr id="46" name="Service tile 11"/>
          <p:cNvSpPr/>
          <p:nvPr/>
        </p:nvSpPr>
        <p:spPr>
          <a:xfrm>
            <a:off x="6766560" y="2660904"/>
            <a:ext cx="1920240" cy="896112"/>
          </a:xfrm>
          <a:prstGeom prst="roundRect">
            <a:avLst>
              <a:gd name="adj" fmla="val 6122"/>
            </a:avLst>
          </a:prstGeom>
          <a:solidFill>
            <a:schemeClr val="bg1"/>
          </a:solidFill>
          <a:ln/>
          <a:effectLst>
            <a:outerShdw sx="100000" sy="100000" kx="0" ky="0" algn="bl" rotWithShape="0" blurRad="101600" dist="19050" dir="5400000">
              <a:srgbClr val="000000">
                <a:alpha val="8000"/>
              </a:srgbClr>
            </a:outerShdw>
          </a:effectLst>
        </p:spPr>
      </p:sp>
      <p:sp>
        <p:nvSpPr>
          <p:cNvPr id="47" name="Service name 11"/>
          <p:cNvSpPr txBox="1"/>
          <p:nvPr/>
        </p:nvSpPr>
        <p:spPr>
          <a:xfrm>
            <a:off x="6903720" y="2734056"/>
            <a:ext cx="1645920" cy="329184"/>
          </a:xfrm>
          <a:prstGeom prst="rect">
            <a:avLst/>
          </a:prstGeom>
          <a:noFill/>
          <a:ln/>
        </p:spPr>
        <p:txBody>
          <a:bodyPr wrap="square" lIns="0" tIns="0" rIns="0" bIns="0" rtlCol="0" anchor="t"/>
          <a:lstStyle/>
          <a:p>
            <a:pPr indent="0" marL="0">
              <a:buNone/>
            </a:pPr>
            <a:r>
              <a:rPr lang="en-US" sz="1000" b="1" dirty="0">
                <a:solidFill>
                  <a:schemeClr val="accent2"/>
                </a:solidFill>
              </a:rPr>
              <a:t>11  </a:t>
            </a:r>
            <a:pPr indent="0" marL="0">
              <a:buNone/>
            </a:pPr>
            <a:r>
              <a:rPr lang="en-US" sz="1000" b="1" dirty="0">
                <a:solidFill>
                  <a:schemeClr val="tx1"/>
                </a:solidFill>
              </a:rPr>
              <a:t>Documents &amp; Data</a:t>
            </a:r>
            <a:endParaRPr lang="en-US" sz="1000" dirty="0"/>
          </a:p>
        </p:txBody>
      </p:sp>
      <p:sp>
        <p:nvSpPr>
          <p:cNvPr id="48" name="Service scope 11"/>
          <p:cNvSpPr txBox="1"/>
          <p:nvPr/>
        </p:nvSpPr>
        <p:spPr>
          <a:xfrm>
            <a:off x="6903720" y="3090672"/>
            <a:ext cx="1645920" cy="438912"/>
          </a:xfrm>
          <a:prstGeom prst="rect">
            <a:avLst/>
          </a:prstGeom>
          <a:noFill/>
          <a:ln/>
        </p:spPr>
        <p:txBody>
          <a:bodyPr wrap="square" lIns="0" tIns="0" rIns="0" bIns="0" rtlCol="0" anchor="t"/>
          <a:lstStyle/>
          <a:p>
            <a:pPr indent="0" marL="0">
              <a:buNone/>
            </a:pPr>
            <a:r>
              <a:rPr lang="en-US" sz="900" dirty="0">
                <a:solidFill>
                  <a:schemeClr val="tx2"/>
                </a:solidFill>
              </a:rPr>
              <a:t>Document control, approvals, version control, ECM, PDM</a:t>
            </a:r>
            <a:endParaRPr lang="en-US" sz="900" dirty="0"/>
          </a:p>
        </p:txBody>
      </p:sp>
      <p:sp>
        <p:nvSpPr>
          <p:cNvPr id="49" name="Service tile 12"/>
          <p:cNvSpPr/>
          <p:nvPr/>
        </p:nvSpPr>
        <p:spPr>
          <a:xfrm>
            <a:off x="6766560" y="3630168"/>
            <a:ext cx="1920240" cy="896112"/>
          </a:xfrm>
          <a:prstGeom prst="roundRect">
            <a:avLst>
              <a:gd name="adj" fmla="val 6122"/>
            </a:avLst>
          </a:prstGeom>
          <a:solidFill>
            <a:schemeClr val="bg1"/>
          </a:solidFill>
          <a:ln/>
          <a:effectLst>
            <a:outerShdw sx="100000" sy="100000" kx="0" ky="0" algn="bl" rotWithShape="0" blurRad="101600" dist="19050" dir="5400000">
              <a:srgbClr val="000000">
                <a:alpha val="8000"/>
              </a:srgbClr>
            </a:outerShdw>
          </a:effectLst>
        </p:spPr>
      </p:sp>
      <p:sp>
        <p:nvSpPr>
          <p:cNvPr id="50" name="Service name 12"/>
          <p:cNvSpPr txBox="1"/>
          <p:nvPr/>
        </p:nvSpPr>
        <p:spPr>
          <a:xfrm>
            <a:off x="6903720" y="3703320"/>
            <a:ext cx="1645920" cy="329184"/>
          </a:xfrm>
          <a:prstGeom prst="rect">
            <a:avLst/>
          </a:prstGeom>
          <a:noFill/>
          <a:ln/>
        </p:spPr>
        <p:txBody>
          <a:bodyPr wrap="square" lIns="0" tIns="0" rIns="0" bIns="0" rtlCol="0" anchor="t"/>
          <a:lstStyle/>
          <a:p>
            <a:pPr indent="0" marL="0">
              <a:buNone/>
            </a:pPr>
            <a:r>
              <a:rPr lang="en-US" sz="1000" b="1" dirty="0">
                <a:solidFill>
                  <a:schemeClr val="accent2"/>
                </a:solidFill>
              </a:rPr>
              <a:t>12  </a:t>
            </a:r>
            <a:pPr indent="0" marL="0">
              <a:buNone/>
            </a:pPr>
            <a:r>
              <a:rPr lang="en-US" sz="1000" b="1" dirty="0">
                <a:solidFill>
                  <a:schemeClr val="tx1"/>
                </a:solidFill>
              </a:rPr>
              <a:t>Reporting &amp; Analytics</a:t>
            </a:r>
            <a:endParaRPr lang="en-US" sz="1000" dirty="0"/>
          </a:p>
        </p:txBody>
      </p:sp>
      <p:sp>
        <p:nvSpPr>
          <p:cNvPr id="51" name="Service scope 12"/>
          <p:cNvSpPr txBox="1"/>
          <p:nvPr/>
        </p:nvSpPr>
        <p:spPr>
          <a:xfrm>
            <a:off x="6903720" y="4059936"/>
            <a:ext cx="1645920" cy="438912"/>
          </a:xfrm>
          <a:prstGeom prst="rect">
            <a:avLst/>
          </a:prstGeom>
          <a:noFill/>
          <a:ln/>
        </p:spPr>
        <p:txBody>
          <a:bodyPr wrap="square" lIns="0" tIns="0" rIns="0" bIns="0" rtlCol="0" anchor="t"/>
          <a:lstStyle/>
          <a:p>
            <a:pPr indent="0" marL="0">
              <a:buNone/>
            </a:pPr>
            <a:r>
              <a:rPr lang="en-US" sz="900" dirty="0">
                <a:solidFill>
                  <a:schemeClr val="tx2"/>
                </a:solidFill>
              </a:rPr>
              <a:t>MIS, dashboards, KPIs, business intelligence, GIS</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457200" y="329184"/>
            <a:ext cx="8229600" cy="219456"/>
          </a:xfrm>
          <a:prstGeom prst="rect">
            <a:avLst/>
          </a:prstGeom>
          <a:noFill/>
          <a:ln/>
        </p:spPr>
        <p:txBody>
          <a:bodyPr wrap="square" lIns="0" tIns="0" rIns="0" bIns="0" rtlCol="0" anchor="ctr"/>
          <a:lstStyle/>
          <a:p>
            <a:pPr indent="0" marL="0">
              <a:buNone/>
            </a:pPr>
            <a:r>
              <a:rPr lang="en-US" sz="850" b="1" spc="200" kern="0" dirty="0">
                <a:solidFill>
                  <a:schemeClr val="accent2"/>
                </a:solidFill>
              </a:rPr>
              <a:t>03  ·  PROJECT MANAGEMENT OFFICE</a:t>
            </a:r>
            <a:endParaRPr lang="en-US" sz="850" dirty="0"/>
          </a:p>
        </p:txBody>
      </p:sp>
      <p:sp>
        <p:nvSpPr>
          <p:cNvPr id="3" name="Text 0"/>
          <p:cNvSpPr/>
          <p:nvPr>
            <p:ph idx="101" type="title" hasCustomPrompt="1"/>
          </p:nvPr>
        </p:nvSpPr>
        <p:spPr>
          <a:xfrm>
            <a:off x="457200" y="548640"/>
            <a:ext cx="8229600" cy="502920"/>
          </a:xfrm>
          <a:prstGeom prst="rect">
            <a:avLst/>
          </a:prstGeom>
          <a:noFill/>
          <a:ln/>
        </p:spPr>
        <p:txBody>
          <a:bodyPr wrap="square" lIns="0" tIns="0" rIns="0" bIns="0" rtlCol="0" anchor="t"/>
          <a:lstStyle/>
          <a:p>
            <a:pPr algn="l" indent="0" marL="0">
              <a:buNone/>
            </a:pPr>
            <a:r>
              <a:rPr lang="en-US" sz="2400" dirty="0">
                <a:solidFill>
                  <a:schemeClr val="tx1"/>
                </a:solidFill>
              </a:rPr>
              <a:t>Built for project-based operations</a:t>
            </a:r>
            <a:endParaRPr lang="en-US" sz="2400" dirty="0"/>
          </a:p>
        </p:txBody>
      </p:sp>
      <p:pic>
        <p:nvPicPr>
          <p:cNvPr id="4" name="Site photo" descr="Field crew cutting and welding pipeline on site">    </p:cNvPr>
          <p:cNvPicPr>
            <a:picLocks noChangeAspect="1"/>
          </p:cNvPicPr>
          <p:nvPr/>
        </p:nvPicPr>
        <p:blipFill>
          <a:blip r:embed="rId1"/>
          <a:stretch>
            <a:fillRect/>
          </a:stretch>
        </p:blipFill>
        <p:spPr>
          <a:xfrm>
            <a:off x="457200" y="1234440"/>
            <a:ext cx="3108960" cy="3337560"/>
          </a:xfrm>
          <a:prstGeom prst="rect">
            <a:avLst/>
          </a:prstGeom>
        </p:spPr>
      </p:pic>
      <p:sp>
        <p:nvSpPr>
          <p:cNvPr id="5" name="Controls intro"/>
          <p:cNvSpPr txBox="1"/>
          <p:nvPr/>
        </p:nvSpPr>
        <p:spPr>
          <a:xfrm>
            <a:off x="3840480" y="1234440"/>
            <a:ext cx="4846320" cy="384048"/>
          </a:xfrm>
          <a:prstGeom prst="rect">
            <a:avLst/>
          </a:prstGeom>
          <a:noFill/>
          <a:ln/>
        </p:spPr>
        <p:txBody>
          <a:bodyPr wrap="square" lIns="0" tIns="0" rIns="0" bIns="0" rtlCol="0" anchor="t"/>
          <a:lstStyle/>
          <a:p>
            <a:pPr indent="0" marL="0">
              <a:buNone/>
            </a:pPr>
            <a:r>
              <a:rPr lang="en-US" sz="1100" dirty="0">
                <a:solidFill>
                  <a:schemeClr val="tx2"/>
                </a:solidFill>
              </a:rPr>
              <a:t>For construction, engineering and other project-based clients, the PMO scope explicitly includes:</a:t>
            </a:r>
            <a:endParaRPr lang="en-US" sz="1100" dirty="0"/>
          </a:p>
        </p:txBody>
      </p:sp>
      <p:sp>
        <p:nvSpPr>
          <p:cNvPr id="6" name="Control tile 1"/>
          <p:cNvSpPr/>
          <p:nvPr/>
        </p:nvSpPr>
        <p:spPr>
          <a:xfrm>
            <a:off x="3840480" y="1719072"/>
            <a:ext cx="4846320" cy="347472"/>
          </a:xfrm>
          <a:prstGeom prst="roundRect">
            <a:avLst>
              <a:gd name="adj" fmla="val 13158"/>
            </a:avLst>
          </a:prstGeom>
          <a:solidFill>
            <a:schemeClr val="bg1"/>
          </a:solidFill>
          <a:ln/>
        </p:spPr>
      </p:sp>
      <p:sp>
        <p:nvSpPr>
          <p:cNvPr id="7" name="Control number 1"/>
          <p:cNvSpPr txBox="1"/>
          <p:nvPr/>
        </p:nvSpPr>
        <p:spPr>
          <a:xfrm>
            <a:off x="3977640" y="1719072"/>
            <a:ext cx="365760" cy="347472"/>
          </a:xfrm>
          <a:prstGeom prst="rect">
            <a:avLst/>
          </a:prstGeom>
          <a:noFill/>
          <a:ln/>
        </p:spPr>
        <p:txBody>
          <a:bodyPr wrap="square" lIns="0" tIns="0" rIns="0" bIns="0" rtlCol="0" anchor="ctr"/>
          <a:lstStyle/>
          <a:p>
            <a:pPr indent="0" marL="0">
              <a:buNone/>
            </a:pPr>
            <a:r>
              <a:rPr lang="en-US" sz="1200" b="1" dirty="0">
                <a:solidFill>
                  <a:schemeClr val="accent2"/>
                </a:solidFill>
                <a:latin typeface="Lora" pitchFamily="34" charset="0"/>
                <a:ea typeface="Lora" pitchFamily="34" charset="-122"/>
                <a:cs typeface="Lora" pitchFamily="34" charset="-120"/>
              </a:rPr>
              <a:t>01</a:t>
            </a:r>
            <a:endParaRPr lang="en-US" sz="1200" dirty="0"/>
          </a:p>
        </p:txBody>
      </p:sp>
      <p:sp>
        <p:nvSpPr>
          <p:cNvPr id="8" name="Control text 1"/>
          <p:cNvSpPr txBox="1"/>
          <p:nvPr/>
        </p:nvSpPr>
        <p:spPr>
          <a:xfrm>
            <a:off x="4434840" y="1719072"/>
            <a:ext cx="4160520" cy="347472"/>
          </a:xfrm>
          <a:prstGeom prst="rect">
            <a:avLst/>
          </a:prstGeom>
          <a:noFill/>
          <a:ln/>
        </p:spPr>
        <p:txBody>
          <a:bodyPr wrap="square" lIns="0" tIns="0" rIns="0" bIns="0" rtlCol="0" anchor="ctr"/>
          <a:lstStyle/>
          <a:p>
            <a:pPr indent="0" marL="0">
              <a:buNone/>
            </a:pPr>
            <a:r>
              <a:rPr lang="en-US" sz="1100" dirty="0">
                <a:solidFill>
                  <a:schemeClr val="tx1"/>
                </a:solidFill>
              </a:rPr>
              <a:t>BOQ management and project cost codes</a:t>
            </a:r>
            <a:endParaRPr lang="en-US" sz="1100" dirty="0"/>
          </a:p>
        </p:txBody>
      </p:sp>
      <p:sp>
        <p:nvSpPr>
          <p:cNvPr id="9" name="Control tile 2"/>
          <p:cNvSpPr/>
          <p:nvPr/>
        </p:nvSpPr>
        <p:spPr>
          <a:xfrm>
            <a:off x="3840480" y="2125980"/>
            <a:ext cx="4846320" cy="347472"/>
          </a:xfrm>
          <a:prstGeom prst="roundRect">
            <a:avLst>
              <a:gd name="adj" fmla="val 13158"/>
            </a:avLst>
          </a:prstGeom>
          <a:solidFill>
            <a:schemeClr val="bg1"/>
          </a:solidFill>
          <a:ln/>
        </p:spPr>
      </p:sp>
      <p:sp>
        <p:nvSpPr>
          <p:cNvPr id="10" name="Control number 2"/>
          <p:cNvSpPr txBox="1"/>
          <p:nvPr/>
        </p:nvSpPr>
        <p:spPr>
          <a:xfrm>
            <a:off x="3977640" y="2125980"/>
            <a:ext cx="365760" cy="347472"/>
          </a:xfrm>
          <a:prstGeom prst="rect">
            <a:avLst/>
          </a:prstGeom>
          <a:noFill/>
          <a:ln/>
        </p:spPr>
        <p:txBody>
          <a:bodyPr wrap="square" lIns="0" tIns="0" rIns="0" bIns="0" rtlCol="0" anchor="ctr"/>
          <a:lstStyle/>
          <a:p>
            <a:pPr indent="0" marL="0">
              <a:buNone/>
            </a:pPr>
            <a:r>
              <a:rPr lang="en-US" sz="1200" b="1" dirty="0">
                <a:solidFill>
                  <a:schemeClr val="accent2"/>
                </a:solidFill>
                <a:latin typeface="Lora" pitchFamily="34" charset="0"/>
                <a:ea typeface="Lora" pitchFamily="34" charset="-122"/>
                <a:cs typeface="Lora" pitchFamily="34" charset="-120"/>
              </a:rPr>
              <a:t>02</a:t>
            </a:r>
            <a:endParaRPr lang="en-US" sz="1200" dirty="0"/>
          </a:p>
        </p:txBody>
      </p:sp>
      <p:sp>
        <p:nvSpPr>
          <p:cNvPr id="11" name="Control text 2"/>
          <p:cNvSpPr txBox="1"/>
          <p:nvPr/>
        </p:nvSpPr>
        <p:spPr>
          <a:xfrm>
            <a:off x="4434840" y="2125980"/>
            <a:ext cx="4160520" cy="347472"/>
          </a:xfrm>
          <a:prstGeom prst="rect">
            <a:avLst/>
          </a:prstGeom>
          <a:noFill/>
          <a:ln/>
        </p:spPr>
        <p:txBody>
          <a:bodyPr wrap="square" lIns="0" tIns="0" rIns="0" bIns="0" rtlCol="0" anchor="ctr"/>
          <a:lstStyle/>
          <a:p>
            <a:pPr indent="0" marL="0">
              <a:buNone/>
            </a:pPr>
            <a:r>
              <a:rPr lang="en-US" sz="1100" dirty="0">
                <a:solidFill>
                  <a:schemeClr val="tx1"/>
                </a:solidFill>
              </a:rPr>
              <a:t>Subcontractor payment tracking and certifications</a:t>
            </a:r>
            <a:endParaRPr lang="en-US" sz="1100" dirty="0"/>
          </a:p>
        </p:txBody>
      </p:sp>
      <p:sp>
        <p:nvSpPr>
          <p:cNvPr id="12" name="Control tile 3"/>
          <p:cNvSpPr/>
          <p:nvPr/>
        </p:nvSpPr>
        <p:spPr>
          <a:xfrm>
            <a:off x="3840480" y="2532888"/>
            <a:ext cx="4846320" cy="347472"/>
          </a:xfrm>
          <a:prstGeom prst="roundRect">
            <a:avLst>
              <a:gd name="adj" fmla="val 13158"/>
            </a:avLst>
          </a:prstGeom>
          <a:solidFill>
            <a:schemeClr val="bg1"/>
          </a:solidFill>
          <a:ln/>
        </p:spPr>
      </p:sp>
      <p:sp>
        <p:nvSpPr>
          <p:cNvPr id="13" name="Control number 3"/>
          <p:cNvSpPr txBox="1"/>
          <p:nvPr/>
        </p:nvSpPr>
        <p:spPr>
          <a:xfrm>
            <a:off x="3977640" y="2532888"/>
            <a:ext cx="365760" cy="347472"/>
          </a:xfrm>
          <a:prstGeom prst="rect">
            <a:avLst/>
          </a:prstGeom>
          <a:noFill/>
          <a:ln/>
        </p:spPr>
        <p:txBody>
          <a:bodyPr wrap="square" lIns="0" tIns="0" rIns="0" bIns="0" rtlCol="0" anchor="ctr"/>
          <a:lstStyle/>
          <a:p>
            <a:pPr indent="0" marL="0">
              <a:buNone/>
            </a:pPr>
            <a:r>
              <a:rPr lang="en-US" sz="1200" b="1" dirty="0">
                <a:solidFill>
                  <a:schemeClr val="accent2"/>
                </a:solidFill>
                <a:latin typeface="Lora" pitchFamily="34" charset="0"/>
                <a:ea typeface="Lora" pitchFamily="34" charset="-122"/>
                <a:cs typeface="Lora" pitchFamily="34" charset="-120"/>
              </a:rPr>
              <a:t>03</a:t>
            </a:r>
            <a:endParaRPr lang="en-US" sz="1200" dirty="0"/>
          </a:p>
        </p:txBody>
      </p:sp>
      <p:sp>
        <p:nvSpPr>
          <p:cNvPr id="14" name="Control text 3"/>
          <p:cNvSpPr txBox="1"/>
          <p:nvPr/>
        </p:nvSpPr>
        <p:spPr>
          <a:xfrm>
            <a:off x="4434840" y="2532888"/>
            <a:ext cx="4160520" cy="347472"/>
          </a:xfrm>
          <a:prstGeom prst="rect">
            <a:avLst/>
          </a:prstGeom>
          <a:noFill/>
          <a:ln/>
        </p:spPr>
        <p:txBody>
          <a:bodyPr wrap="square" lIns="0" tIns="0" rIns="0" bIns="0" rtlCol="0" anchor="ctr"/>
          <a:lstStyle/>
          <a:p>
            <a:pPr indent="0" marL="0">
              <a:buNone/>
            </a:pPr>
            <a:r>
              <a:rPr lang="en-US" sz="1100" dirty="0">
                <a:solidFill>
                  <a:schemeClr val="tx1"/>
                </a:solidFill>
              </a:rPr>
              <a:t>Variation orders and change management</a:t>
            </a:r>
            <a:endParaRPr lang="en-US" sz="1100" dirty="0"/>
          </a:p>
        </p:txBody>
      </p:sp>
      <p:sp>
        <p:nvSpPr>
          <p:cNvPr id="15" name="Control tile 4"/>
          <p:cNvSpPr/>
          <p:nvPr/>
        </p:nvSpPr>
        <p:spPr>
          <a:xfrm>
            <a:off x="3840480" y="2939796"/>
            <a:ext cx="4846320" cy="347472"/>
          </a:xfrm>
          <a:prstGeom prst="roundRect">
            <a:avLst>
              <a:gd name="adj" fmla="val 13158"/>
            </a:avLst>
          </a:prstGeom>
          <a:solidFill>
            <a:schemeClr val="bg1"/>
          </a:solidFill>
          <a:ln/>
        </p:spPr>
      </p:sp>
      <p:sp>
        <p:nvSpPr>
          <p:cNvPr id="16" name="Control number 4"/>
          <p:cNvSpPr txBox="1"/>
          <p:nvPr/>
        </p:nvSpPr>
        <p:spPr>
          <a:xfrm>
            <a:off x="3977640" y="2939796"/>
            <a:ext cx="365760" cy="347472"/>
          </a:xfrm>
          <a:prstGeom prst="rect">
            <a:avLst/>
          </a:prstGeom>
          <a:noFill/>
          <a:ln/>
        </p:spPr>
        <p:txBody>
          <a:bodyPr wrap="square" lIns="0" tIns="0" rIns="0" bIns="0" rtlCol="0" anchor="ctr"/>
          <a:lstStyle/>
          <a:p>
            <a:pPr indent="0" marL="0">
              <a:buNone/>
            </a:pPr>
            <a:r>
              <a:rPr lang="en-US" sz="1200" b="1" dirty="0">
                <a:solidFill>
                  <a:schemeClr val="accent2"/>
                </a:solidFill>
                <a:latin typeface="Lora" pitchFamily="34" charset="0"/>
                <a:ea typeface="Lora" pitchFamily="34" charset="-122"/>
                <a:cs typeface="Lora" pitchFamily="34" charset="-120"/>
              </a:rPr>
              <a:t>04</a:t>
            </a:r>
            <a:endParaRPr lang="en-US" sz="1200" dirty="0"/>
          </a:p>
        </p:txBody>
      </p:sp>
      <p:sp>
        <p:nvSpPr>
          <p:cNvPr id="17" name="Control text 4"/>
          <p:cNvSpPr txBox="1"/>
          <p:nvPr/>
        </p:nvSpPr>
        <p:spPr>
          <a:xfrm>
            <a:off x="4434840" y="2939796"/>
            <a:ext cx="4160520" cy="347472"/>
          </a:xfrm>
          <a:prstGeom prst="rect">
            <a:avLst/>
          </a:prstGeom>
          <a:noFill/>
          <a:ln/>
        </p:spPr>
        <p:txBody>
          <a:bodyPr wrap="square" lIns="0" tIns="0" rIns="0" bIns="0" rtlCol="0" anchor="ctr"/>
          <a:lstStyle/>
          <a:p>
            <a:pPr indent="0" marL="0">
              <a:buNone/>
            </a:pPr>
            <a:r>
              <a:rPr lang="en-US" sz="1100" dirty="0">
                <a:solidFill>
                  <a:schemeClr val="tx1"/>
                </a:solidFill>
              </a:rPr>
              <a:t>Progress certificates and site progress reporting</a:t>
            </a:r>
            <a:endParaRPr lang="en-US" sz="1100" dirty="0"/>
          </a:p>
        </p:txBody>
      </p:sp>
      <p:sp>
        <p:nvSpPr>
          <p:cNvPr id="18" name="Control tile 5"/>
          <p:cNvSpPr/>
          <p:nvPr/>
        </p:nvSpPr>
        <p:spPr>
          <a:xfrm>
            <a:off x="3840480" y="3346704"/>
            <a:ext cx="4846320" cy="347472"/>
          </a:xfrm>
          <a:prstGeom prst="roundRect">
            <a:avLst>
              <a:gd name="adj" fmla="val 13158"/>
            </a:avLst>
          </a:prstGeom>
          <a:solidFill>
            <a:schemeClr val="bg1"/>
          </a:solidFill>
          <a:ln/>
        </p:spPr>
      </p:sp>
      <p:sp>
        <p:nvSpPr>
          <p:cNvPr id="19" name="Control number 5"/>
          <p:cNvSpPr txBox="1"/>
          <p:nvPr/>
        </p:nvSpPr>
        <p:spPr>
          <a:xfrm>
            <a:off x="3977640" y="3346704"/>
            <a:ext cx="365760" cy="347472"/>
          </a:xfrm>
          <a:prstGeom prst="rect">
            <a:avLst/>
          </a:prstGeom>
          <a:noFill/>
          <a:ln/>
        </p:spPr>
        <p:txBody>
          <a:bodyPr wrap="square" lIns="0" tIns="0" rIns="0" bIns="0" rtlCol="0" anchor="ctr"/>
          <a:lstStyle/>
          <a:p>
            <a:pPr indent="0" marL="0">
              <a:buNone/>
            </a:pPr>
            <a:r>
              <a:rPr lang="en-US" sz="1200" b="1" dirty="0">
                <a:solidFill>
                  <a:schemeClr val="accent2"/>
                </a:solidFill>
                <a:latin typeface="Lora" pitchFamily="34" charset="0"/>
                <a:ea typeface="Lora" pitchFamily="34" charset="-122"/>
                <a:cs typeface="Lora" pitchFamily="34" charset="-120"/>
              </a:rPr>
              <a:t>05</a:t>
            </a:r>
            <a:endParaRPr lang="en-US" sz="1200" dirty="0"/>
          </a:p>
        </p:txBody>
      </p:sp>
      <p:sp>
        <p:nvSpPr>
          <p:cNvPr id="20" name="Control text 5"/>
          <p:cNvSpPr txBox="1"/>
          <p:nvPr/>
        </p:nvSpPr>
        <p:spPr>
          <a:xfrm>
            <a:off x="4434840" y="3346704"/>
            <a:ext cx="4160520" cy="347472"/>
          </a:xfrm>
          <a:prstGeom prst="rect">
            <a:avLst/>
          </a:prstGeom>
          <a:noFill/>
          <a:ln/>
        </p:spPr>
        <p:txBody>
          <a:bodyPr wrap="square" lIns="0" tIns="0" rIns="0" bIns="0" rtlCol="0" anchor="ctr"/>
          <a:lstStyle/>
          <a:p>
            <a:pPr indent="0" marL="0">
              <a:buNone/>
            </a:pPr>
            <a:r>
              <a:rPr lang="en-US" sz="1100" dirty="0">
                <a:solidFill>
                  <a:schemeClr val="tx1"/>
                </a:solidFill>
              </a:rPr>
              <a:t>Site material requests, issuance and stock tracking</a:t>
            </a:r>
            <a:endParaRPr lang="en-US" sz="1100" dirty="0"/>
          </a:p>
        </p:txBody>
      </p:sp>
      <p:sp>
        <p:nvSpPr>
          <p:cNvPr id="21" name="Control tile 6"/>
          <p:cNvSpPr/>
          <p:nvPr/>
        </p:nvSpPr>
        <p:spPr>
          <a:xfrm>
            <a:off x="3840480" y="3753612"/>
            <a:ext cx="4846320" cy="347472"/>
          </a:xfrm>
          <a:prstGeom prst="roundRect">
            <a:avLst>
              <a:gd name="adj" fmla="val 13158"/>
            </a:avLst>
          </a:prstGeom>
          <a:solidFill>
            <a:schemeClr val="bg1"/>
          </a:solidFill>
          <a:ln/>
        </p:spPr>
      </p:sp>
      <p:sp>
        <p:nvSpPr>
          <p:cNvPr id="22" name="Control number 6"/>
          <p:cNvSpPr txBox="1"/>
          <p:nvPr/>
        </p:nvSpPr>
        <p:spPr>
          <a:xfrm>
            <a:off x="3977640" y="3753612"/>
            <a:ext cx="365760" cy="347472"/>
          </a:xfrm>
          <a:prstGeom prst="rect">
            <a:avLst/>
          </a:prstGeom>
          <a:noFill/>
          <a:ln/>
        </p:spPr>
        <p:txBody>
          <a:bodyPr wrap="square" lIns="0" tIns="0" rIns="0" bIns="0" rtlCol="0" anchor="ctr"/>
          <a:lstStyle/>
          <a:p>
            <a:pPr indent="0" marL="0">
              <a:buNone/>
            </a:pPr>
            <a:r>
              <a:rPr lang="en-US" sz="1200" b="1" dirty="0">
                <a:solidFill>
                  <a:schemeClr val="accent2"/>
                </a:solidFill>
                <a:latin typeface="Lora" pitchFamily="34" charset="0"/>
                <a:ea typeface="Lora" pitchFamily="34" charset="-122"/>
                <a:cs typeface="Lora" pitchFamily="34" charset="-120"/>
              </a:rPr>
              <a:t>06</a:t>
            </a:r>
            <a:endParaRPr lang="en-US" sz="1200" dirty="0"/>
          </a:p>
        </p:txBody>
      </p:sp>
      <p:sp>
        <p:nvSpPr>
          <p:cNvPr id="23" name="Control text 6"/>
          <p:cNvSpPr txBox="1"/>
          <p:nvPr/>
        </p:nvSpPr>
        <p:spPr>
          <a:xfrm>
            <a:off x="4434840" y="3753612"/>
            <a:ext cx="4160520" cy="347472"/>
          </a:xfrm>
          <a:prstGeom prst="rect">
            <a:avLst/>
          </a:prstGeom>
          <a:noFill/>
          <a:ln/>
        </p:spPr>
        <p:txBody>
          <a:bodyPr wrap="square" lIns="0" tIns="0" rIns="0" bIns="0" rtlCol="0" anchor="ctr"/>
          <a:lstStyle/>
          <a:p>
            <a:pPr indent="0" marL="0">
              <a:buNone/>
            </a:pPr>
            <a:r>
              <a:rPr lang="en-US" sz="1100" dirty="0">
                <a:solidFill>
                  <a:schemeClr val="tx1"/>
                </a:solidFill>
              </a:rPr>
              <a:t>Equipment allocation, utilization and maintenance</a:t>
            </a:r>
            <a:endParaRPr lang="en-US" sz="1100" dirty="0"/>
          </a:p>
        </p:txBody>
      </p:sp>
      <p:sp>
        <p:nvSpPr>
          <p:cNvPr id="24" name="Control tile 7"/>
          <p:cNvSpPr/>
          <p:nvPr/>
        </p:nvSpPr>
        <p:spPr>
          <a:xfrm>
            <a:off x="3840480" y="4160520"/>
            <a:ext cx="4846320" cy="347472"/>
          </a:xfrm>
          <a:prstGeom prst="roundRect">
            <a:avLst>
              <a:gd name="adj" fmla="val 13158"/>
            </a:avLst>
          </a:prstGeom>
          <a:solidFill>
            <a:schemeClr val="bg1"/>
          </a:solidFill>
          <a:ln/>
        </p:spPr>
      </p:sp>
      <p:sp>
        <p:nvSpPr>
          <p:cNvPr id="25" name="Control number 7"/>
          <p:cNvSpPr txBox="1"/>
          <p:nvPr/>
        </p:nvSpPr>
        <p:spPr>
          <a:xfrm>
            <a:off x="3977640" y="4160520"/>
            <a:ext cx="365760" cy="347472"/>
          </a:xfrm>
          <a:prstGeom prst="rect">
            <a:avLst/>
          </a:prstGeom>
          <a:noFill/>
          <a:ln/>
        </p:spPr>
        <p:txBody>
          <a:bodyPr wrap="square" lIns="0" tIns="0" rIns="0" bIns="0" rtlCol="0" anchor="ctr"/>
          <a:lstStyle/>
          <a:p>
            <a:pPr indent="0" marL="0">
              <a:buNone/>
            </a:pPr>
            <a:r>
              <a:rPr lang="en-US" sz="1200" b="1" dirty="0">
                <a:solidFill>
                  <a:schemeClr val="accent2"/>
                </a:solidFill>
                <a:latin typeface="Lora" pitchFamily="34" charset="0"/>
                <a:ea typeface="Lora" pitchFamily="34" charset="-122"/>
                <a:cs typeface="Lora" pitchFamily="34" charset="-120"/>
              </a:rPr>
              <a:t>07</a:t>
            </a:r>
            <a:endParaRPr lang="en-US" sz="1200" dirty="0"/>
          </a:p>
        </p:txBody>
      </p:sp>
      <p:sp>
        <p:nvSpPr>
          <p:cNvPr id="26" name="Control text 7"/>
          <p:cNvSpPr txBox="1"/>
          <p:nvPr/>
        </p:nvSpPr>
        <p:spPr>
          <a:xfrm>
            <a:off x="4434840" y="4160520"/>
            <a:ext cx="4160520" cy="347472"/>
          </a:xfrm>
          <a:prstGeom prst="rect">
            <a:avLst/>
          </a:prstGeom>
          <a:noFill/>
          <a:ln/>
        </p:spPr>
        <p:txBody>
          <a:bodyPr wrap="square" lIns="0" tIns="0" rIns="0" bIns="0" rtlCol="0" anchor="ctr"/>
          <a:lstStyle/>
          <a:p>
            <a:pPr indent="0" marL="0">
              <a:buNone/>
            </a:pPr>
            <a:r>
              <a:rPr lang="en-US" sz="1100" dirty="0">
                <a:solidFill>
                  <a:schemeClr val="tx1"/>
                </a:solidFill>
              </a:rPr>
              <a:t>Project budget-versus-actual cost reporting</a:t>
            </a:r>
            <a:endParaRPr lang="en-US" sz="11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457200" y="329184"/>
            <a:ext cx="8229600" cy="219456"/>
          </a:xfrm>
          <a:prstGeom prst="rect">
            <a:avLst/>
          </a:prstGeom>
          <a:noFill/>
          <a:ln/>
        </p:spPr>
        <p:txBody>
          <a:bodyPr wrap="square" lIns="0" tIns="0" rIns="0" bIns="0" rtlCol="0" anchor="ctr"/>
          <a:lstStyle/>
          <a:p>
            <a:pPr indent="0" marL="0">
              <a:buNone/>
            </a:pPr>
            <a:r>
              <a:rPr lang="en-US" sz="850" b="1" spc="200" kern="0" dirty="0">
                <a:solidFill>
                  <a:schemeClr val="accent2"/>
                </a:solidFill>
              </a:rPr>
              <a:t>WORKING WITH TNL AFRICA</a:t>
            </a:r>
            <a:endParaRPr lang="en-US" sz="850" dirty="0"/>
          </a:p>
        </p:txBody>
      </p:sp>
      <p:sp>
        <p:nvSpPr>
          <p:cNvPr id="3" name="Text 0"/>
          <p:cNvSpPr/>
          <p:nvPr>
            <p:ph idx="101" type="title" hasCustomPrompt="1"/>
          </p:nvPr>
        </p:nvSpPr>
        <p:spPr>
          <a:xfrm>
            <a:off x="457200" y="548640"/>
            <a:ext cx="8229600" cy="502920"/>
          </a:xfrm>
          <a:prstGeom prst="rect">
            <a:avLst/>
          </a:prstGeom>
          <a:noFill/>
          <a:ln/>
        </p:spPr>
        <p:txBody>
          <a:bodyPr wrap="square" lIns="0" tIns="0" rIns="0" bIns="0" rtlCol="0" anchor="t"/>
          <a:lstStyle/>
          <a:p>
            <a:pPr algn="l" indent="0" marL="0">
              <a:buNone/>
            </a:pPr>
            <a:r>
              <a:rPr lang="en-US" sz="2400" dirty="0">
                <a:solidFill>
                  <a:schemeClr val="tx1"/>
                </a:solidFill>
              </a:rPr>
              <a:t>Your Africa Desk and flexible engagement options</a:t>
            </a:r>
            <a:endParaRPr lang="en-US" sz="2400" dirty="0"/>
          </a:p>
        </p:txBody>
      </p:sp>
      <p:sp>
        <p:nvSpPr>
          <p:cNvPr id="4" name="Africa Desk panel"/>
          <p:cNvSpPr/>
          <p:nvPr/>
        </p:nvSpPr>
        <p:spPr>
          <a:xfrm>
            <a:off x="457200" y="1234440"/>
            <a:ext cx="3611880" cy="3337560"/>
          </a:xfrm>
          <a:prstGeom prst="roundRect">
            <a:avLst>
              <a:gd name="adj" fmla="val 1644"/>
            </a:avLst>
          </a:prstGeom>
          <a:solidFill>
            <a:schemeClr val="tx1"/>
          </a:solidFill>
          <a:ln/>
          <a:effectLst>
            <a:outerShdw sx="100000" sy="100000" kx="0" ky="0" algn="bl" rotWithShape="0" blurRad="101600" dist="19050" dir="5400000">
              <a:srgbClr val="000000">
                <a:alpha val="8000"/>
              </a:srgbClr>
            </a:outerShdw>
          </a:effectLst>
        </p:spPr>
      </p:sp>
      <p:sp>
        <p:nvSpPr>
          <p:cNvPr id="5" name="Desk label"/>
          <p:cNvSpPr txBox="1"/>
          <p:nvPr/>
        </p:nvSpPr>
        <p:spPr>
          <a:xfrm>
            <a:off x="685800" y="1444752"/>
            <a:ext cx="3108960" cy="201168"/>
          </a:xfrm>
          <a:prstGeom prst="rect">
            <a:avLst/>
          </a:prstGeom>
          <a:noFill/>
          <a:ln/>
        </p:spPr>
        <p:txBody>
          <a:bodyPr wrap="square" lIns="0" tIns="0" rIns="0" bIns="0" rtlCol="0" anchor="t"/>
          <a:lstStyle/>
          <a:p>
            <a:pPr indent="0" marL="0">
              <a:buNone/>
            </a:pPr>
            <a:r>
              <a:rPr lang="en-US" sz="850" b="1" spc="200" kern="0" dirty="0">
                <a:solidFill>
                  <a:schemeClr val="accent1"/>
                </a:solidFill>
              </a:rPr>
              <a:t>ONGOING REPRESENTATION</a:t>
            </a:r>
            <a:endParaRPr lang="en-US" sz="850" dirty="0"/>
          </a:p>
        </p:txBody>
      </p:sp>
      <p:sp>
        <p:nvSpPr>
          <p:cNvPr id="6" name="Desk title"/>
          <p:cNvSpPr txBox="1"/>
          <p:nvPr/>
        </p:nvSpPr>
        <p:spPr>
          <a:xfrm>
            <a:off x="685800" y="1664208"/>
            <a:ext cx="3108960" cy="347472"/>
          </a:xfrm>
          <a:prstGeom prst="rect">
            <a:avLst/>
          </a:prstGeom>
          <a:noFill/>
          <a:ln/>
        </p:spPr>
        <p:txBody>
          <a:bodyPr wrap="square" lIns="0" tIns="0" rIns="0" bIns="0" rtlCol="0" anchor="t"/>
          <a:lstStyle/>
          <a:p>
            <a:pPr indent="0" marL="0">
              <a:buNone/>
            </a:pPr>
            <a:r>
              <a:rPr lang="en-US" sz="1700" dirty="0">
                <a:solidFill>
                  <a:schemeClr val="bg1"/>
                </a:solidFill>
                <a:latin typeface="Lora" pitchFamily="34" charset="0"/>
                <a:ea typeface="Lora" pitchFamily="34" charset="-122"/>
                <a:cs typeface="Lora" pitchFamily="34" charset="-120"/>
              </a:rPr>
              <a:t>Your TNL Africa Desk</a:t>
            </a:r>
            <a:endParaRPr lang="en-US" sz="1700" dirty="0"/>
          </a:p>
        </p:txBody>
      </p:sp>
      <p:sp>
        <p:nvSpPr>
          <p:cNvPr id="7" name="Desk desc"/>
          <p:cNvSpPr txBox="1"/>
          <p:nvPr/>
        </p:nvSpPr>
        <p:spPr>
          <a:xfrm>
            <a:off x="685800" y="2057400"/>
            <a:ext cx="3154680" cy="502920"/>
          </a:xfrm>
          <a:prstGeom prst="rect">
            <a:avLst/>
          </a:prstGeom>
          <a:noFill/>
          <a:ln/>
        </p:spPr>
        <p:txBody>
          <a:bodyPr wrap="square" lIns="0" tIns="0" rIns="0" bIns="0" rtlCol="0" anchor="t"/>
          <a:lstStyle/>
          <a:p>
            <a:pPr indent="0" marL="0">
              <a:buNone/>
            </a:pPr>
            <a:r>
              <a:rPr lang="en-US" sz="1000" dirty="0">
                <a:solidFill>
                  <a:schemeClr val="accent4"/>
                </a:solidFill>
              </a:rPr>
              <a:t>A dedicated point of contact in the region. Your named consultant keeps priorities moving between visits.</a:t>
            </a:r>
            <a:endParaRPr lang="en-US" sz="1000" dirty="0"/>
          </a:p>
        </p:txBody>
      </p:sp>
      <p:pic>
        <p:nvPicPr>
          <p:cNvPr id="8" name="Desk icon 1" descr="preencoded.png">    </p:cNvPr>
          <p:cNvPicPr>
            <a:picLocks noChangeAspect="1"/>
          </p:cNvPicPr>
          <p:nvPr/>
        </p:nvPicPr>
        <p:blipFill>
          <a:blip r:embed="rId1"/>
          <a:stretch>
            <a:fillRect/>
          </a:stretch>
        </p:blipFill>
        <p:spPr>
          <a:xfrm>
            <a:off x="713232" y="2734056"/>
            <a:ext cx="237744" cy="237744"/>
          </a:xfrm>
          <a:prstGeom prst="rect">
            <a:avLst/>
          </a:prstGeom>
        </p:spPr>
      </p:pic>
      <p:sp>
        <p:nvSpPr>
          <p:cNvPr id="9" name="Desk item 1"/>
          <p:cNvSpPr txBox="1"/>
          <p:nvPr/>
        </p:nvSpPr>
        <p:spPr>
          <a:xfrm>
            <a:off x="1097280" y="2697480"/>
            <a:ext cx="2788920" cy="310896"/>
          </a:xfrm>
          <a:prstGeom prst="rect">
            <a:avLst/>
          </a:prstGeom>
          <a:noFill/>
          <a:ln/>
        </p:spPr>
        <p:txBody>
          <a:bodyPr wrap="square" lIns="0" tIns="0" rIns="0" bIns="0" rtlCol="0" anchor="ctr"/>
          <a:lstStyle/>
          <a:p>
            <a:pPr indent="0" marL="0">
              <a:buNone/>
            </a:pPr>
            <a:r>
              <a:rPr lang="en-US" sz="1050" dirty="0">
                <a:solidFill>
                  <a:schemeClr val="bg1"/>
                </a:solidFill>
              </a:rPr>
              <a:t>Opportunity monitoring and market updates</a:t>
            </a:r>
            <a:endParaRPr lang="en-US" sz="1050" dirty="0"/>
          </a:p>
        </p:txBody>
      </p:sp>
      <p:pic>
        <p:nvPicPr>
          <p:cNvPr id="10" name="Desk icon 2" descr="preencoded.png">    </p:cNvPr>
          <p:cNvPicPr>
            <a:picLocks noChangeAspect="1"/>
          </p:cNvPicPr>
          <p:nvPr/>
        </p:nvPicPr>
        <p:blipFill>
          <a:blip r:embed="rId2"/>
          <a:stretch>
            <a:fillRect/>
          </a:stretch>
        </p:blipFill>
        <p:spPr>
          <a:xfrm>
            <a:off x="713232" y="3172968"/>
            <a:ext cx="237744" cy="237744"/>
          </a:xfrm>
          <a:prstGeom prst="rect">
            <a:avLst/>
          </a:prstGeom>
        </p:spPr>
      </p:pic>
      <p:sp>
        <p:nvSpPr>
          <p:cNvPr id="11" name="Desk item 2"/>
          <p:cNvSpPr txBox="1"/>
          <p:nvPr/>
        </p:nvSpPr>
        <p:spPr>
          <a:xfrm>
            <a:off x="1097280" y="3136392"/>
            <a:ext cx="2788920" cy="310896"/>
          </a:xfrm>
          <a:prstGeom prst="rect">
            <a:avLst/>
          </a:prstGeom>
          <a:noFill/>
          <a:ln/>
        </p:spPr>
        <p:txBody>
          <a:bodyPr wrap="square" lIns="0" tIns="0" rIns="0" bIns="0" rtlCol="0" anchor="ctr"/>
          <a:lstStyle/>
          <a:p>
            <a:pPr indent="0" marL="0">
              <a:buNone/>
            </a:pPr>
            <a:r>
              <a:rPr lang="en-US" sz="1050" dirty="0">
                <a:solidFill>
                  <a:schemeClr val="bg1"/>
                </a:solidFill>
              </a:rPr>
              <a:t>Local meetings and commercial follow-up</a:t>
            </a:r>
            <a:endParaRPr lang="en-US" sz="1050" dirty="0"/>
          </a:p>
        </p:txBody>
      </p:sp>
      <p:pic>
        <p:nvPicPr>
          <p:cNvPr id="12" name="Desk icon 3" descr="preencoded.png">    </p:cNvPr>
          <p:cNvPicPr>
            <a:picLocks noChangeAspect="1"/>
          </p:cNvPicPr>
          <p:nvPr/>
        </p:nvPicPr>
        <p:blipFill>
          <a:blip r:embed="rId3"/>
          <a:stretch>
            <a:fillRect/>
          </a:stretch>
        </p:blipFill>
        <p:spPr>
          <a:xfrm>
            <a:off x="713232" y="3611880"/>
            <a:ext cx="237744" cy="237744"/>
          </a:xfrm>
          <a:prstGeom prst="rect">
            <a:avLst/>
          </a:prstGeom>
        </p:spPr>
      </p:pic>
      <p:sp>
        <p:nvSpPr>
          <p:cNvPr id="13" name="Desk item 3"/>
          <p:cNvSpPr txBox="1"/>
          <p:nvPr/>
        </p:nvSpPr>
        <p:spPr>
          <a:xfrm>
            <a:off x="1097280" y="3575304"/>
            <a:ext cx="2788920" cy="310896"/>
          </a:xfrm>
          <a:prstGeom prst="rect">
            <a:avLst/>
          </a:prstGeom>
          <a:noFill/>
          <a:ln/>
        </p:spPr>
        <p:txBody>
          <a:bodyPr wrap="square" lIns="0" tIns="0" rIns="0" bIns="0" rtlCol="0" anchor="ctr"/>
          <a:lstStyle/>
          <a:p>
            <a:pPr indent="0" marL="0">
              <a:buNone/>
            </a:pPr>
            <a:r>
              <a:rPr lang="en-US" sz="1050" dirty="0">
                <a:solidFill>
                  <a:schemeClr val="bg1"/>
                </a:solidFill>
              </a:rPr>
              <a:t>Partner, supplier and stakeholder coordination</a:t>
            </a:r>
            <a:endParaRPr lang="en-US" sz="1050" dirty="0"/>
          </a:p>
        </p:txBody>
      </p:sp>
      <p:pic>
        <p:nvPicPr>
          <p:cNvPr id="14" name="Desk icon 4" descr="preencoded.png">    </p:cNvPr>
          <p:cNvPicPr>
            <a:picLocks noChangeAspect="1"/>
          </p:cNvPicPr>
          <p:nvPr/>
        </p:nvPicPr>
        <p:blipFill>
          <a:blip r:embed="rId4"/>
          <a:stretch>
            <a:fillRect/>
          </a:stretch>
        </p:blipFill>
        <p:spPr>
          <a:xfrm>
            <a:off x="713232" y="4050792"/>
            <a:ext cx="237744" cy="237744"/>
          </a:xfrm>
          <a:prstGeom prst="rect">
            <a:avLst/>
          </a:prstGeom>
        </p:spPr>
      </p:pic>
      <p:sp>
        <p:nvSpPr>
          <p:cNvPr id="15" name="Desk item 4"/>
          <p:cNvSpPr txBox="1"/>
          <p:nvPr/>
        </p:nvSpPr>
        <p:spPr>
          <a:xfrm>
            <a:off x="1097280" y="4014216"/>
            <a:ext cx="2788920" cy="310896"/>
          </a:xfrm>
          <a:prstGeom prst="rect">
            <a:avLst/>
          </a:prstGeom>
          <a:noFill/>
          <a:ln/>
        </p:spPr>
        <p:txBody>
          <a:bodyPr wrap="square" lIns="0" tIns="0" rIns="0" bIns="0" rtlCol="0" anchor="ctr"/>
          <a:lstStyle/>
          <a:p>
            <a:pPr indent="0" marL="0">
              <a:buNone/>
            </a:pPr>
            <a:r>
              <a:rPr lang="en-US" sz="1050" dirty="0">
                <a:solidFill>
                  <a:schemeClr val="bg1"/>
                </a:solidFill>
              </a:rPr>
              <a:t>Monthly reporting against agreed priorities</a:t>
            </a:r>
            <a:endParaRPr lang="en-US" sz="1050" dirty="0"/>
          </a:p>
        </p:txBody>
      </p:sp>
      <p:sp>
        <p:nvSpPr>
          <p:cNvPr id="16" name="Engagement card Monthly retainer"/>
          <p:cNvSpPr/>
          <p:nvPr/>
        </p:nvSpPr>
        <p:spPr>
          <a:xfrm>
            <a:off x="4251960" y="1234440"/>
            <a:ext cx="2171700" cy="1417320"/>
          </a:xfrm>
          <a:prstGeom prst="roundRect">
            <a:avLst>
              <a:gd name="adj" fmla="val 3871"/>
            </a:avLst>
          </a:prstGeom>
          <a:solidFill>
            <a:schemeClr val="bg1"/>
          </a:solidFill>
          <a:ln/>
          <a:effectLst>
            <a:outerShdw sx="100000" sy="100000" kx="0" ky="0" algn="bl" rotWithShape="0" blurRad="101600" dist="19050" dir="5400000">
              <a:srgbClr val="000000">
                <a:alpha val="8000"/>
              </a:srgbClr>
            </a:outerShdw>
          </a:effectLst>
        </p:spPr>
      </p:sp>
      <p:sp>
        <p:nvSpPr>
          <p:cNvPr id="17" name="Engagement Monthly retainer circle"/>
          <p:cNvSpPr/>
          <p:nvPr/>
        </p:nvSpPr>
        <p:spPr>
          <a:xfrm>
            <a:off x="4416552" y="1399032"/>
            <a:ext cx="365760" cy="365760"/>
          </a:xfrm>
          <a:prstGeom prst="ellipse">
            <a:avLst/>
          </a:prstGeom>
          <a:solidFill>
            <a:schemeClr val="tx1"/>
          </a:solidFill>
          <a:ln/>
        </p:spPr>
      </p:sp>
      <p:pic>
        <p:nvPicPr>
          <p:cNvPr id="18" name="Engagement Monthly retainer icon" descr="preencoded.png">    </p:cNvPr>
          <p:cNvPicPr>
            <a:picLocks noChangeAspect="1"/>
          </p:cNvPicPr>
          <p:nvPr/>
        </p:nvPicPr>
        <p:blipFill>
          <a:blip r:embed="rId5"/>
          <a:stretch>
            <a:fillRect/>
          </a:stretch>
        </p:blipFill>
        <p:spPr>
          <a:xfrm>
            <a:off x="4507992" y="1490472"/>
            <a:ext cx="182880" cy="182880"/>
          </a:xfrm>
          <a:prstGeom prst="rect">
            <a:avLst/>
          </a:prstGeom>
        </p:spPr>
      </p:pic>
      <p:sp>
        <p:nvSpPr>
          <p:cNvPr id="19" name="Engagement title Monthly retainer"/>
          <p:cNvSpPr txBox="1"/>
          <p:nvPr/>
        </p:nvSpPr>
        <p:spPr>
          <a:xfrm>
            <a:off x="4892040" y="1417320"/>
            <a:ext cx="1440180" cy="329184"/>
          </a:xfrm>
          <a:prstGeom prst="rect">
            <a:avLst/>
          </a:prstGeom>
          <a:noFill/>
          <a:ln/>
        </p:spPr>
        <p:txBody>
          <a:bodyPr wrap="square" lIns="0" tIns="0" rIns="0" bIns="0" rtlCol="0" anchor="ctr"/>
          <a:lstStyle/>
          <a:p>
            <a:pPr indent="0" marL="0">
              <a:buNone/>
            </a:pPr>
            <a:r>
              <a:rPr lang="en-US" sz="1300" b="1" dirty="0">
                <a:solidFill>
                  <a:schemeClr val="tx1"/>
                </a:solidFill>
                <a:latin typeface="Lora" pitchFamily="34" charset="0"/>
                <a:ea typeface="Lora" pitchFamily="34" charset="-122"/>
                <a:cs typeface="Lora" pitchFamily="34" charset="-120"/>
              </a:rPr>
              <a:t>Monthly retainer</a:t>
            </a:r>
            <a:endParaRPr lang="en-US" sz="1300" dirty="0"/>
          </a:p>
        </p:txBody>
      </p:sp>
      <p:sp>
        <p:nvSpPr>
          <p:cNvPr id="20" name="Engagement desc Monthly retainer"/>
          <p:cNvSpPr txBox="1"/>
          <p:nvPr/>
        </p:nvSpPr>
        <p:spPr>
          <a:xfrm>
            <a:off x="4416552" y="1874520"/>
            <a:ext cx="1842516" cy="713232"/>
          </a:xfrm>
          <a:prstGeom prst="rect">
            <a:avLst/>
          </a:prstGeom>
          <a:noFill/>
          <a:ln/>
        </p:spPr>
        <p:txBody>
          <a:bodyPr wrap="square" lIns="0" tIns="0" rIns="0" bIns="0" rtlCol="0" anchor="t"/>
          <a:lstStyle/>
          <a:p>
            <a:pPr indent="0" marL="0">
              <a:buNone/>
            </a:pPr>
            <a:r>
              <a:rPr lang="en-US" sz="950" dirty="0">
                <a:solidFill>
                  <a:schemeClr val="tx2"/>
                </a:solidFill>
              </a:rPr>
              <a:t>Ongoing intelligence, representation, business development or PMO support with agreed scope and reporting.</a:t>
            </a:r>
            <a:endParaRPr lang="en-US" sz="950" dirty="0"/>
          </a:p>
        </p:txBody>
      </p:sp>
      <p:sp>
        <p:nvSpPr>
          <p:cNvPr id="21" name="Engagement card Fixed assignment"/>
          <p:cNvSpPr/>
          <p:nvPr/>
        </p:nvSpPr>
        <p:spPr>
          <a:xfrm>
            <a:off x="6515100" y="1234440"/>
            <a:ext cx="2171700" cy="1417320"/>
          </a:xfrm>
          <a:prstGeom prst="roundRect">
            <a:avLst>
              <a:gd name="adj" fmla="val 3871"/>
            </a:avLst>
          </a:prstGeom>
          <a:solidFill>
            <a:schemeClr val="bg1"/>
          </a:solidFill>
          <a:ln/>
          <a:effectLst>
            <a:outerShdw sx="100000" sy="100000" kx="0" ky="0" algn="bl" rotWithShape="0" blurRad="101600" dist="19050" dir="5400000">
              <a:srgbClr val="000000">
                <a:alpha val="8000"/>
              </a:srgbClr>
            </a:outerShdw>
          </a:effectLst>
        </p:spPr>
      </p:sp>
      <p:sp>
        <p:nvSpPr>
          <p:cNvPr id="22" name="Engagement Fixed assignment circle"/>
          <p:cNvSpPr/>
          <p:nvPr/>
        </p:nvSpPr>
        <p:spPr>
          <a:xfrm>
            <a:off x="6679692" y="1399032"/>
            <a:ext cx="365760" cy="365760"/>
          </a:xfrm>
          <a:prstGeom prst="ellipse">
            <a:avLst/>
          </a:prstGeom>
          <a:solidFill>
            <a:schemeClr val="tx1"/>
          </a:solidFill>
          <a:ln/>
        </p:spPr>
      </p:sp>
      <p:pic>
        <p:nvPicPr>
          <p:cNvPr id="23" name="Engagement Fixed assignment icon" descr="preencoded.png">    </p:cNvPr>
          <p:cNvPicPr>
            <a:picLocks noChangeAspect="1"/>
          </p:cNvPicPr>
          <p:nvPr/>
        </p:nvPicPr>
        <p:blipFill>
          <a:blip r:embed="rId6"/>
          <a:stretch>
            <a:fillRect/>
          </a:stretch>
        </p:blipFill>
        <p:spPr>
          <a:xfrm>
            <a:off x="6771132" y="1490472"/>
            <a:ext cx="182880" cy="182880"/>
          </a:xfrm>
          <a:prstGeom prst="rect">
            <a:avLst/>
          </a:prstGeom>
        </p:spPr>
      </p:pic>
      <p:sp>
        <p:nvSpPr>
          <p:cNvPr id="24" name="Engagement title Fixed assignment"/>
          <p:cNvSpPr txBox="1"/>
          <p:nvPr/>
        </p:nvSpPr>
        <p:spPr>
          <a:xfrm>
            <a:off x="7155180" y="1417320"/>
            <a:ext cx="1440180" cy="329184"/>
          </a:xfrm>
          <a:prstGeom prst="rect">
            <a:avLst/>
          </a:prstGeom>
          <a:noFill/>
          <a:ln/>
        </p:spPr>
        <p:txBody>
          <a:bodyPr wrap="square" lIns="0" tIns="0" rIns="0" bIns="0" rtlCol="0" anchor="ctr"/>
          <a:lstStyle/>
          <a:p>
            <a:pPr indent="0" marL="0">
              <a:buNone/>
            </a:pPr>
            <a:r>
              <a:rPr lang="en-US" sz="1300" b="1" dirty="0">
                <a:solidFill>
                  <a:schemeClr val="tx1"/>
                </a:solidFill>
                <a:latin typeface="Lora" pitchFamily="34" charset="0"/>
                <a:ea typeface="Lora" pitchFamily="34" charset="-122"/>
                <a:cs typeface="Lora" pitchFamily="34" charset="-120"/>
              </a:rPr>
              <a:t>Fixed assignment</a:t>
            </a:r>
            <a:endParaRPr lang="en-US" sz="1300" dirty="0"/>
          </a:p>
        </p:txBody>
      </p:sp>
      <p:sp>
        <p:nvSpPr>
          <p:cNvPr id="25" name="Engagement desc Fixed assignment"/>
          <p:cNvSpPr txBox="1"/>
          <p:nvPr/>
        </p:nvSpPr>
        <p:spPr>
          <a:xfrm>
            <a:off x="6679692" y="1874520"/>
            <a:ext cx="1842516" cy="713232"/>
          </a:xfrm>
          <a:prstGeom prst="rect">
            <a:avLst/>
          </a:prstGeom>
          <a:noFill/>
          <a:ln/>
        </p:spPr>
        <p:txBody>
          <a:bodyPr wrap="square" lIns="0" tIns="0" rIns="0" bIns="0" rtlCol="0" anchor="t"/>
          <a:lstStyle/>
          <a:p>
            <a:pPr indent="0" marL="0">
              <a:buNone/>
            </a:pPr>
            <a:r>
              <a:rPr lang="en-US" sz="950" dirty="0">
                <a:solidFill>
                  <a:schemeClr val="tx2"/>
                </a:solidFill>
              </a:rPr>
              <a:t>Market assessments, entry planning, due diligence or setup with defined deliverables.</a:t>
            </a:r>
            <a:endParaRPr lang="en-US" sz="950" dirty="0"/>
          </a:p>
        </p:txBody>
      </p:sp>
      <p:sp>
        <p:nvSpPr>
          <p:cNvPr id="26" name="Engagement card Hourly advisory"/>
          <p:cNvSpPr/>
          <p:nvPr/>
        </p:nvSpPr>
        <p:spPr>
          <a:xfrm>
            <a:off x="4251960" y="2761488"/>
            <a:ext cx="2171700" cy="1417320"/>
          </a:xfrm>
          <a:prstGeom prst="roundRect">
            <a:avLst>
              <a:gd name="adj" fmla="val 3871"/>
            </a:avLst>
          </a:prstGeom>
          <a:solidFill>
            <a:schemeClr val="bg1"/>
          </a:solidFill>
          <a:ln/>
          <a:effectLst>
            <a:outerShdw sx="100000" sy="100000" kx="0" ky="0" algn="bl" rotWithShape="0" blurRad="101600" dist="19050" dir="5400000">
              <a:srgbClr val="000000">
                <a:alpha val="8000"/>
              </a:srgbClr>
            </a:outerShdw>
          </a:effectLst>
        </p:spPr>
      </p:sp>
      <p:sp>
        <p:nvSpPr>
          <p:cNvPr id="27" name="Engagement Hourly advisory circle"/>
          <p:cNvSpPr/>
          <p:nvPr/>
        </p:nvSpPr>
        <p:spPr>
          <a:xfrm>
            <a:off x="4416552" y="2926080"/>
            <a:ext cx="365760" cy="365760"/>
          </a:xfrm>
          <a:prstGeom prst="ellipse">
            <a:avLst/>
          </a:prstGeom>
          <a:solidFill>
            <a:schemeClr val="tx1"/>
          </a:solidFill>
          <a:ln/>
        </p:spPr>
      </p:sp>
      <p:pic>
        <p:nvPicPr>
          <p:cNvPr id="28" name="Engagement Hourly advisory icon" descr="preencoded.png">    </p:cNvPr>
          <p:cNvPicPr>
            <a:picLocks noChangeAspect="1"/>
          </p:cNvPicPr>
          <p:nvPr/>
        </p:nvPicPr>
        <p:blipFill>
          <a:blip r:embed="rId7"/>
          <a:stretch>
            <a:fillRect/>
          </a:stretch>
        </p:blipFill>
        <p:spPr>
          <a:xfrm>
            <a:off x="4507992" y="3017520"/>
            <a:ext cx="182880" cy="182880"/>
          </a:xfrm>
          <a:prstGeom prst="rect">
            <a:avLst/>
          </a:prstGeom>
        </p:spPr>
      </p:pic>
      <p:sp>
        <p:nvSpPr>
          <p:cNvPr id="29" name="Engagement title Hourly advisory"/>
          <p:cNvSpPr txBox="1"/>
          <p:nvPr/>
        </p:nvSpPr>
        <p:spPr>
          <a:xfrm>
            <a:off x="4892040" y="2944368"/>
            <a:ext cx="1440180" cy="329184"/>
          </a:xfrm>
          <a:prstGeom prst="rect">
            <a:avLst/>
          </a:prstGeom>
          <a:noFill/>
          <a:ln/>
        </p:spPr>
        <p:txBody>
          <a:bodyPr wrap="square" lIns="0" tIns="0" rIns="0" bIns="0" rtlCol="0" anchor="ctr"/>
          <a:lstStyle/>
          <a:p>
            <a:pPr indent="0" marL="0">
              <a:buNone/>
            </a:pPr>
            <a:r>
              <a:rPr lang="en-US" sz="1300" b="1" dirty="0">
                <a:solidFill>
                  <a:schemeClr val="tx1"/>
                </a:solidFill>
                <a:latin typeface="Lora" pitchFamily="34" charset="0"/>
                <a:ea typeface="Lora" pitchFamily="34" charset="-122"/>
                <a:cs typeface="Lora" pitchFamily="34" charset="-120"/>
              </a:rPr>
              <a:t>Hourly advisory</a:t>
            </a:r>
            <a:endParaRPr lang="en-US" sz="1300" dirty="0"/>
          </a:p>
        </p:txBody>
      </p:sp>
      <p:sp>
        <p:nvSpPr>
          <p:cNvPr id="30" name="Engagement desc Hourly advisory"/>
          <p:cNvSpPr txBox="1"/>
          <p:nvPr/>
        </p:nvSpPr>
        <p:spPr>
          <a:xfrm>
            <a:off x="4416552" y="3401568"/>
            <a:ext cx="1842516" cy="713232"/>
          </a:xfrm>
          <a:prstGeom prst="rect">
            <a:avLst/>
          </a:prstGeom>
          <a:noFill/>
          <a:ln/>
        </p:spPr>
        <p:txBody>
          <a:bodyPr wrap="square" lIns="0" tIns="0" rIns="0" bIns="0" rtlCol="0" anchor="t"/>
          <a:lstStyle/>
          <a:p>
            <a:pPr indent="0" marL="0">
              <a:buNone/>
            </a:pPr>
            <a:r>
              <a:rPr lang="en-US" sz="950" dirty="0">
                <a:solidFill>
                  <a:schemeClr val="tx2"/>
                </a:solidFill>
              </a:rPr>
              <a:t>Targeted senior advice and additional support when required.</a:t>
            </a:r>
            <a:endParaRPr lang="en-US" sz="950" dirty="0"/>
          </a:p>
        </p:txBody>
      </p:sp>
      <p:sp>
        <p:nvSpPr>
          <p:cNvPr id="31" name="Engagement card Success-based"/>
          <p:cNvSpPr/>
          <p:nvPr/>
        </p:nvSpPr>
        <p:spPr>
          <a:xfrm>
            <a:off x="6515100" y="2761488"/>
            <a:ext cx="2171700" cy="1417320"/>
          </a:xfrm>
          <a:prstGeom prst="roundRect">
            <a:avLst>
              <a:gd name="adj" fmla="val 3871"/>
            </a:avLst>
          </a:prstGeom>
          <a:solidFill>
            <a:schemeClr val="bg1"/>
          </a:solidFill>
          <a:ln/>
          <a:effectLst>
            <a:outerShdw sx="100000" sy="100000" kx="0" ky="0" algn="bl" rotWithShape="0" blurRad="101600" dist="19050" dir="5400000">
              <a:srgbClr val="000000">
                <a:alpha val="8000"/>
              </a:srgbClr>
            </a:outerShdw>
          </a:effectLst>
        </p:spPr>
      </p:sp>
      <p:sp>
        <p:nvSpPr>
          <p:cNvPr id="32" name="Engagement Success-based circle"/>
          <p:cNvSpPr/>
          <p:nvPr/>
        </p:nvSpPr>
        <p:spPr>
          <a:xfrm>
            <a:off x="6679692" y="2926080"/>
            <a:ext cx="365760" cy="365760"/>
          </a:xfrm>
          <a:prstGeom prst="ellipse">
            <a:avLst/>
          </a:prstGeom>
          <a:solidFill>
            <a:schemeClr val="tx1"/>
          </a:solidFill>
          <a:ln/>
        </p:spPr>
      </p:sp>
      <p:pic>
        <p:nvPicPr>
          <p:cNvPr id="33" name="Engagement Success-based icon" descr="preencoded.png">    </p:cNvPr>
          <p:cNvPicPr>
            <a:picLocks noChangeAspect="1"/>
          </p:cNvPicPr>
          <p:nvPr/>
        </p:nvPicPr>
        <p:blipFill>
          <a:blip r:embed="rId8"/>
          <a:stretch>
            <a:fillRect/>
          </a:stretch>
        </p:blipFill>
        <p:spPr>
          <a:xfrm>
            <a:off x="6771132" y="3017520"/>
            <a:ext cx="182880" cy="182880"/>
          </a:xfrm>
          <a:prstGeom prst="rect">
            <a:avLst/>
          </a:prstGeom>
        </p:spPr>
      </p:pic>
      <p:sp>
        <p:nvSpPr>
          <p:cNvPr id="34" name="Engagement title Success-based"/>
          <p:cNvSpPr txBox="1"/>
          <p:nvPr/>
        </p:nvSpPr>
        <p:spPr>
          <a:xfrm>
            <a:off x="7155180" y="2944368"/>
            <a:ext cx="1440180" cy="329184"/>
          </a:xfrm>
          <a:prstGeom prst="rect">
            <a:avLst/>
          </a:prstGeom>
          <a:noFill/>
          <a:ln/>
        </p:spPr>
        <p:txBody>
          <a:bodyPr wrap="square" lIns="0" tIns="0" rIns="0" bIns="0" rtlCol="0" anchor="ctr"/>
          <a:lstStyle/>
          <a:p>
            <a:pPr indent="0" marL="0">
              <a:buNone/>
            </a:pPr>
            <a:r>
              <a:rPr lang="en-US" sz="1300" b="1" dirty="0">
                <a:solidFill>
                  <a:schemeClr val="tx1"/>
                </a:solidFill>
                <a:latin typeface="Lora" pitchFamily="34" charset="0"/>
                <a:ea typeface="Lora" pitchFamily="34" charset="-122"/>
                <a:cs typeface="Lora" pitchFamily="34" charset="-120"/>
              </a:rPr>
              <a:t>Success-based</a:t>
            </a:r>
            <a:endParaRPr lang="en-US" sz="1300" dirty="0"/>
          </a:p>
        </p:txBody>
      </p:sp>
      <p:sp>
        <p:nvSpPr>
          <p:cNvPr id="35" name="Engagement desc Success-based"/>
          <p:cNvSpPr txBox="1"/>
          <p:nvPr/>
        </p:nvSpPr>
        <p:spPr>
          <a:xfrm>
            <a:off x="6679692" y="3401568"/>
            <a:ext cx="1842516" cy="713232"/>
          </a:xfrm>
          <a:prstGeom prst="rect">
            <a:avLst/>
          </a:prstGeom>
          <a:noFill/>
          <a:ln/>
        </p:spPr>
        <p:txBody>
          <a:bodyPr wrap="square" lIns="0" tIns="0" rIns="0" bIns="0" rtlCol="0" anchor="t"/>
          <a:lstStyle/>
          <a:p>
            <a:pPr indent="0" marL="0">
              <a:buNone/>
            </a:pPr>
            <a:r>
              <a:rPr lang="en-US" sz="950" dirty="0">
                <a:solidFill>
                  <a:schemeClr val="tx2"/>
                </a:solidFill>
              </a:rPr>
              <a:t>Where appropriate, a separately agreed fee with clear triggers and terms.</a:t>
            </a:r>
            <a:endParaRPr lang="en-US" sz="950" dirty="0"/>
          </a:p>
        </p:txBody>
      </p:sp>
      <p:sp>
        <p:nvSpPr>
          <p:cNvPr id="36" name="Fees note"/>
          <p:cNvSpPr txBox="1"/>
          <p:nvPr/>
        </p:nvSpPr>
        <p:spPr>
          <a:xfrm>
            <a:off x="4251960" y="4343400"/>
            <a:ext cx="4434840" cy="228600"/>
          </a:xfrm>
          <a:prstGeom prst="rect">
            <a:avLst/>
          </a:prstGeom>
          <a:noFill/>
          <a:ln/>
        </p:spPr>
        <p:txBody>
          <a:bodyPr wrap="square" lIns="0" tIns="0" rIns="0" bIns="0" rtlCol="0" anchor="t"/>
          <a:lstStyle/>
          <a:p>
            <a:pPr indent="0" marL="0">
              <a:buNone/>
            </a:pPr>
            <a:r>
              <a:rPr lang="en-US" sz="950" i="1" dirty="0">
                <a:solidFill>
                  <a:schemeClr val="tx2"/>
                </a:solidFill>
              </a:rPr>
              <a:t>Every proposal specifies fees, hours, expenses and third-party costs.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457200" y="329184"/>
            <a:ext cx="8229600" cy="219456"/>
          </a:xfrm>
          <a:prstGeom prst="rect">
            <a:avLst/>
          </a:prstGeom>
          <a:noFill/>
          <a:ln/>
        </p:spPr>
        <p:txBody>
          <a:bodyPr wrap="square" lIns="0" tIns="0" rIns="0" bIns="0" rtlCol="0" anchor="ctr"/>
          <a:lstStyle/>
          <a:p>
            <a:pPr indent="0" marL="0">
              <a:buNone/>
            </a:pPr>
            <a:r>
              <a:rPr lang="en-US" sz="850" b="1" spc="200" kern="0" dirty="0">
                <a:solidFill>
                  <a:schemeClr val="accent2"/>
                </a:solidFill>
              </a:rPr>
              <a:t>THE TEAM</a:t>
            </a:r>
            <a:endParaRPr lang="en-US" sz="850" dirty="0"/>
          </a:p>
        </p:txBody>
      </p:sp>
      <p:sp>
        <p:nvSpPr>
          <p:cNvPr id="3" name="Text 0"/>
          <p:cNvSpPr/>
          <p:nvPr>
            <p:ph idx="101" type="title" hasCustomPrompt="1"/>
          </p:nvPr>
        </p:nvSpPr>
        <p:spPr>
          <a:xfrm>
            <a:off x="457200" y="548640"/>
            <a:ext cx="8229600" cy="502920"/>
          </a:xfrm>
          <a:prstGeom prst="rect">
            <a:avLst/>
          </a:prstGeom>
          <a:noFill/>
          <a:ln/>
        </p:spPr>
        <p:txBody>
          <a:bodyPr wrap="square" lIns="0" tIns="0" rIns="0" bIns="0" rtlCol="0" anchor="t"/>
          <a:lstStyle/>
          <a:p>
            <a:pPr algn="l" indent="0" marL="0">
              <a:buNone/>
            </a:pPr>
            <a:r>
              <a:rPr lang="en-US" sz="2400" dirty="0">
                <a:solidFill>
                  <a:schemeClr val="tx1"/>
                </a:solidFill>
              </a:rPr>
              <a:t>Our consultants</a:t>
            </a:r>
            <a:endParaRPr lang="en-US" sz="2400" dirty="0"/>
          </a:p>
        </p:txBody>
      </p:sp>
      <p:sp>
        <p:nvSpPr>
          <p:cNvPr id="4" name="Team card Omri Cohen"/>
          <p:cNvSpPr/>
          <p:nvPr/>
        </p:nvSpPr>
        <p:spPr>
          <a:xfrm>
            <a:off x="457200" y="1234440"/>
            <a:ext cx="1920240" cy="3337560"/>
          </a:xfrm>
          <a:prstGeom prst="roundRect">
            <a:avLst>
              <a:gd name="adj" fmla="val 2857"/>
            </a:avLst>
          </a:prstGeom>
          <a:solidFill>
            <a:schemeClr val="bg1"/>
          </a:solidFill>
          <a:ln/>
          <a:effectLst>
            <a:outerShdw sx="100000" sy="100000" kx="0" ky="0" algn="bl" rotWithShape="0" blurRad="101600" dist="19050" dir="5400000">
              <a:srgbClr val="000000">
                <a:alpha val="8000"/>
              </a:srgbClr>
            </a:outerShdw>
          </a:effectLst>
        </p:spPr>
      </p:sp>
      <p:sp>
        <p:nvSpPr>
          <p:cNvPr id="5" name="Portrait ring Omri Cohen"/>
          <p:cNvSpPr/>
          <p:nvPr/>
        </p:nvSpPr>
        <p:spPr>
          <a:xfrm>
            <a:off x="886968" y="1417320"/>
            <a:ext cx="1060704" cy="1060704"/>
          </a:xfrm>
          <a:prstGeom prst="ellipse">
            <a:avLst/>
          </a:prstGeom>
          <a:solidFill>
            <a:srgbClr val="F5F2EC"/>
          </a:solidFill>
          <a:ln w="15875">
            <a:solidFill>
              <a:schemeClr val="accent1"/>
            </a:solidFill>
            <a:prstDash val="solid"/>
          </a:ln>
        </p:spPr>
      </p:sp>
      <p:pic>
        <p:nvPicPr>
          <p:cNvPr id="6" name="Portrait Omri Cohen" descr="Omri Cohen">    </p:cNvPr>
          <p:cNvPicPr>
            <a:picLocks noChangeAspect="1"/>
          </p:cNvPicPr>
          <p:nvPr/>
        </p:nvPicPr>
        <p:blipFill>
          <a:blip r:embed="rId1"/>
          <a:stretch>
            <a:fillRect/>
          </a:stretch>
        </p:blipFill>
        <p:spPr>
          <a:xfrm>
            <a:off x="932688" y="1463040"/>
            <a:ext cx="969264" cy="969264"/>
          </a:xfrm>
          <a:prstGeom prst="rect">
            <a:avLst/>
          </a:prstGeom>
        </p:spPr>
      </p:pic>
      <p:sp>
        <p:nvSpPr>
          <p:cNvPr id="7" name="Name Omri Cohen"/>
          <p:cNvSpPr txBox="1"/>
          <p:nvPr/>
        </p:nvSpPr>
        <p:spPr>
          <a:xfrm>
            <a:off x="548640" y="2587752"/>
            <a:ext cx="1737360" cy="256032"/>
          </a:xfrm>
          <a:prstGeom prst="rect">
            <a:avLst/>
          </a:prstGeom>
          <a:noFill/>
          <a:ln/>
        </p:spPr>
        <p:txBody>
          <a:bodyPr wrap="square" lIns="0" tIns="0" rIns="0" bIns="0" rtlCol="0" anchor="t"/>
          <a:lstStyle/>
          <a:p>
            <a:pPr algn="ctr" indent="0" marL="0">
              <a:buNone/>
            </a:pPr>
            <a:r>
              <a:rPr lang="en-US" sz="1300" b="1" dirty="0">
                <a:solidFill>
                  <a:schemeClr val="tx1"/>
                </a:solidFill>
                <a:latin typeface="Lora" pitchFamily="34" charset="0"/>
                <a:ea typeface="Lora" pitchFamily="34" charset="-122"/>
                <a:cs typeface="Lora" pitchFamily="34" charset="-120"/>
              </a:rPr>
              <a:t>Omri Cohen</a:t>
            </a:r>
            <a:endParaRPr lang="en-US" sz="1300" dirty="0"/>
          </a:p>
        </p:txBody>
      </p:sp>
      <p:sp>
        <p:nvSpPr>
          <p:cNvPr id="8" name="Role Omri Cohen"/>
          <p:cNvSpPr txBox="1"/>
          <p:nvPr/>
        </p:nvSpPr>
        <p:spPr>
          <a:xfrm>
            <a:off x="548640" y="2852928"/>
            <a:ext cx="1737360" cy="182880"/>
          </a:xfrm>
          <a:prstGeom prst="rect">
            <a:avLst/>
          </a:prstGeom>
          <a:noFill/>
          <a:ln/>
        </p:spPr>
        <p:txBody>
          <a:bodyPr wrap="square" lIns="0" tIns="0" rIns="0" bIns="0" rtlCol="0" anchor="t"/>
          <a:lstStyle/>
          <a:p>
            <a:pPr algn="ctr" indent="0" marL="0">
              <a:buNone/>
            </a:pPr>
            <a:r>
              <a:rPr lang="en-US" sz="800" b="1" spc="150" kern="0" dirty="0">
                <a:solidFill>
                  <a:schemeClr val="accent2"/>
                </a:solidFill>
              </a:rPr>
              <a:t>CO-FOUNDER &amp; CEO</a:t>
            </a:r>
            <a:endParaRPr lang="en-US" sz="800" dirty="0"/>
          </a:p>
        </p:txBody>
      </p:sp>
      <p:sp>
        <p:nvSpPr>
          <p:cNvPr id="9" name="Bio Omri Cohen"/>
          <p:cNvSpPr txBox="1"/>
          <p:nvPr/>
        </p:nvSpPr>
        <p:spPr>
          <a:xfrm>
            <a:off x="621792" y="3154680"/>
            <a:ext cx="1591056" cy="1325880"/>
          </a:xfrm>
          <a:prstGeom prst="rect">
            <a:avLst/>
          </a:prstGeom>
          <a:noFill/>
          <a:ln/>
        </p:spPr>
        <p:txBody>
          <a:bodyPr wrap="square" lIns="0" tIns="0" rIns="0" bIns="0" rtlCol="0" anchor="t"/>
          <a:lstStyle/>
          <a:p>
            <a:pPr indent="0" marL="0">
              <a:buNone/>
            </a:pPr>
            <a:r>
              <a:rPr lang="en-US" sz="950" dirty="0">
                <a:solidFill>
                  <a:schemeClr val="tx2"/>
                </a:solidFill>
              </a:rPr>
              <a:t>Builds and manages businesses across East Africa, with a background in cleantech, renewable energy and construction delivery, applied to market entry and project development.</a:t>
            </a:r>
            <a:endParaRPr lang="en-US" sz="950" dirty="0"/>
          </a:p>
        </p:txBody>
      </p:sp>
      <p:sp>
        <p:nvSpPr>
          <p:cNvPr id="10" name="Team card Paul Williamson"/>
          <p:cNvSpPr/>
          <p:nvPr/>
        </p:nvSpPr>
        <p:spPr>
          <a:xfrm>
            <a:off x="2560320" y="1234440"/>
            <a:ext cx="1920240" cy="3337560"/>
          </a:xfrm>
          <a:prstGeom prst="roundRect">
            <a:avLst>
              <a:gd name="adj" fmla="val 2857"/>
            </a:avLst>
          </a:prstGeom>
          <a:solidFill>
            <a:schemeClr val="bg1"/>
          </a:solidFill>
          <a:ln/>
          <a:effectLst>
            <a:outerShdw sx="100000" sy="100000" kx="0" ky="0" algn="bl" rotWithShape="0" blurRad="101600" dist="19050" dir="5400000">
              <a:srgbClr val="000000">
                <a:alpha val="8000"/>
              </a:srgbClr>
            </a:outerShdw>
          </a:effectLst>
        </p:spPr>
      </p:sp>
      <p:sp>
        <p:nvSpPr>
          <p:cNvPr id="11" name="Portrait ring Paul Williamson"/>
          <p:cNvSpPr/>
          <p:nvPr/>
        </p:nvSpPr>
        <p:spPr>
          <a:xfrm>
            <a:off x="2990088" y="1417320"/>
            <a:ext cx="1060704" cy="1060704"/>
          </a:xfrm>
          <a:prstGeom prst="ellipse">
            <a:avLst/>
          </a:prstGeom>
          <a:solidFill>
            <a:srgbClr val="F5F2EC"/>
          </a:solidFill>
          <a:ln w="15875">
            <a:solidFill>
              <a:schemeClr val="accent1"/>
            </a:solidFill>
            <a:prstDash val="solid"/>
          </a:ln>
        </p:spPr>
      </p:sp>
      <p:pic>
        <p:nvPicPr>
          <p:cNvPr id="12" name="Portrait Paul Williamson" descr="Paul Williamson">    </p:cNvPr>
          <p:cNvPicPr>
            <a:picLocks noChangeAspect="1"/>
          </p:cNvPicPr>
          <p:nvPr/>
        </p:nvPicPr>
        <p:blipFill>
          <a:blip r:embed="rId2"/>
          <a:stretch>
            <a:fillRect/>
          </a:stretch>
        </p:blipFill>
        <p:spPr>
          <a:xfrm>
            <a:off x="3035808" y="1463040"/>
            <a:ext cx="969264" cy="969264"/>
          </a:xfrm>
          <a:prstGeom prst="rect">
            <a:avLst/>
          </a:prstGeom>
        </p:spPr>
      </p:pic>
      <p:sp>
        <p:nvSpPr>
          <p:cNvPr id="13" name="Name Paul Williamson"/>
          <p:cNvSpPr txBox="1"/>
          <p:nvPr/>
        </p:nvSpPr>
        <p:spPr>
          <a:xfrm>
            <a:off x="2651760" y="2587752"/>
            <a:ext cx="1737360" cy="256032"/>
          </a:xfrm>
          <a:prstGeom prst="rect">
            <a:avLst/>
          </a:prstGeom>
          <a:noFill/>
          <a:ln/>
        </p:spPr>
        <p:txBody>
          <a:bodyPr wrap="square" lIns="0" tIns="0" rIns="0" bIns="0" rtlCol="0" anchor="t"/>
          <a:lstStyle/>
          <a:p>
            <a:pPr algn="ctr" indent="0" marL="0">
              <a:buNone/>
            </a:pPr>
            <a:r>
              <a:rPr lang="en-US" sz="1300" b="1" dirty="0">
                <a:solidFill>
                  <a:schemeClr val="tx1"/>
                </a:solidFill>
                <a:latin typeface="Lora" pitchFamily="34" charset="0"/>
                <a:ea typeface="Lora" pitchFamily="34" charset="-122"/>
                <a:cs typeface="Lora" pitchFamily="34" charset="-120"/>
              </a:rPr>
              <a:t>Paul Williamson</a:t>
            </a:r>
            <a:endParaRPr lang="en-US" sz="1300" dirty="0"/>
          </a:p>
        </p:txBody>
      </p:sp>
      <p:sp>
        <p:nvSpPr>
          <p:cNvPr id="14" name="Role Paul Williamson"/>
          <p:cNvSpPr txBox="1"/>
          <p:nvPr/>
        </p:nvSpPr>
        <p:spPr>
          <a:xfrm>
            <a:off x="2651760" y="2852928"/>
            <a:ext cx="1737360" cy="182880"/>
          </a:xfrm>
          <a:prstGeom prst="rect">
            <a:avLst/>
          </a:prstGeom>
          <a:noFill/>
          <a:ln/>
        </p:spPr>
        <p:txBody>
          <a:bodyPr wrap="square" lIns="0" tIns="0" rIns="0" bIns="0" rtlCol="0" anchor="t"/>
          <a:lstStyle/>
          <a:p>
            <a:pPr algn="ctr" indent="0" marL="0">
              <a:buNone/>
            </a:pPr>
            <a:r>
              <a:rPr lang="en-US" sz="800" b="1" spc="150" kern="0" dirty="0">
                <a:solidFill>
                  <a:schemeClr val="accent2"/>
                </a:solidFill>
              </a:rPr>
              <a:t>CONSULTANT</a:t>
            </a:r>
            <a:endParaRPr lang="en-US" sz="800" dirty="0"/>
          </a:p>
        </p:txBody>
      </p:sp>
      <p:sp>
        <p:nvSpPr>
          <p:cNvPr id="15" name="Bio Paul Williamson"/>
          <p:cNvSpPr txBox="1"/>
          <p:nvPr/>
        </p:nvSpPr>
        <p:spPr>
          <a:xfrm>
            <a:off x="2724912" y="3154680"/>
            <a:ext cx="1591056" cy="1325880"/>
          </a:xfrm>
          <a:prstGeom prst="rect">
            <a:avLst/>
          </a:prstGeom>
          <a:noFill/>
          <a:ln/>
        </p:spPr>
        <p:txBody>
          <a:bodyPr wrap="square" lIns="0" tIns="0" rIns="0" bIns="0" rtlCol="0" anchor="t"/>
          <a:lstStyle/>
          <a:p>
            <a:pPr indent="0" marL="0">
              <a:buNone/>
            </a:pPr>
            <a:r>
              <a:rPr lang="en-US" sz="950" dirty="0">
                <a:solidFill>
                  <a:schemeClr val="tx2"/>
                </a:solidFill>
              </a:rPr>
              <a:t>Has built and scaled businesses in the UK and East Africa across construction, manufacturing and assembly, including EVs, charging and solar. Brings procurement and construction networks.</a:t>
            </a:r>
            <a:endParaRPr lang="en-US" sz="950" dirty="0"/>
          </a:p>
        </p:txBody>
      </p:sp>
      <p:sp>
        <p:nvSpPr>
          <p:cNvPr id="16" name="Team card Ruth Kamau"/>
          <p:cNvSpPr/>
          <p:nvPr/>
        </p:nvSpPr>
        <p:spPr>
          <a:xfrm>
            <a:off x="4663440" y="1234440"/>
            <a:ext cx="1920240" cy="3337560"/>
          </a:xfrm>
          <a:prstGeom prst="roundRect">
            <a:avLst>
              <a:gd name="adj" fmla="val 2857"/>
            </a:avLst>
          </a:prstGeom>
          <a:solidFill>
            <a:schemeClr val="bg1"/>
          </a:solidFill>
          <a:ln/>
          <a:effectLst>
            <a:outerShdw sx="100000" sy="100000" kx="0" ky="0" algn="bl" rotWithShape="0" blurRad="101600" dist="19050" dir="5400000">
              <a:srgbClr val="000000">
                <a:alpha val="8000"/>
              </a:srgbClr>
            </a:outerShdw>
          </a:effectLst>
        </p:spPr>
      </p:sp>
      <p:sp>
        <p:nvSpPr>
          <p:cNvPr id="17" name="Portrait ring Ruth Kamau"/>
          <p:cNvSpPr/>
          <p:nvPr/>
        </p:nvSpPr>
        <p:spPr>
          <a:xfrm>
            <a:off x="5093208" y="1417320"/>
            <a:ext cx="1060704" cy="1060704"/>
          </a:xfrm>
          <a:prstGeom prst="ellipse">
            <a:avLst/>
          </a:prstGeom>
          <a:solidFill>
            <a:srgbClr val="F5F2EC"/>
          </a:solidFill>
          <a:ln w="15875">
            <a:solidFill>
              <a:schemeClr val="accent1"/>
            </a:solidFill>
            <a:prstDash val="solid"/>
          </a:ln>
        </p:spPr>
      </p:sp>
      <p:pic>
        <p:nvPicPr>
          <p:cNvPr id="18" name="Portrait Ruth Kamau" descr="Ruth Kamau">    </p:cNvPr>
          <p:cNvPicPr>
            <a:picLocks noChangeAspect="1"/>
          </p:cNvPicPr>
          <p:nvPr/>
        </p:nvPicPr>
        <p:blipFill>
          <a:blip r:embed="rId3"/>
          <a:stretch>
            <a:fillRect/>
          </a:stretch>
        </p:blipFill>
        <p:spPr>
          <a:xfrm>
            <a:off x="5138928" y="1463040"/>
            <a:ext cx="969264" cy="969264"/>
          </a:xfrm>
          <a:prstGeom prst="rect">
            <a:avLst/>
          </a:prstGeom>
        </p:spPr>
      </p:pic>
      <p:sp>
        <p:nvSpPr>
          <p:cNvPr id="19" name="Name Ruth Kamau"/>
          <p:cNvSpPr txBox="1"/>
          <p:nvPr/>
        </p:nvSpPr>
        <p:spPr>
          <a:xfrm>
            <a:off x="4754880" y="2587752"/>
            <a:ext cx="1737360" cy="256032"/>
          </a:xfrm>
          <a:prstGeom prst="rect">
            <a:avLst/>
          </a:prstGeom>
          <a:noFill/>
          <a:ln/>
        </p:spPr>
        <p:txBody>
          <a:bodyPr wrap="square" lIns="0" tIns="0" rIns="0" bIns="0" rtlCol="0" anchor="t"/>
          <a:lstStyle/>
          <a:p>
            <a:pPr algn="ctr" indent="0" marL="0">
              <a:buNone/>
            </a:pPr>
            <a:r>
              <a:rPr lang="en-US" sz="1300" b="1" dirty="0">
                <a:solidFill>
                  <a:schemeClr val="tx1"/>
                </a:solidFill>
                <a:latin typeface="Lora" pitchFamily="34" charset="0"/>
                <a:ea typeface="Lora" pitchFamily="34" charset="-122"/>
                <a:cs typeface="Lora" pitchFamily="34" charset="-120"/>
              </a:rPr>
              <a:t>Ruth Kamau</a:t>
            </a:r>
            <a:endParaRPr lang="en-US" sz="1300" dirty="0"/>
          </a:p>
        </p:txBody>
      </p:sp>
      <p:sp>
        <p:nvSpPr>
          <p:cNvPr id="20" name="Role Ruth Kamau"/>
          <p:cNvSpPr txBox="1"/>
          <p:nvPr/>
        </p:nvSpPr>
        <p:spPr>
          <a:xfrm>
            <a:off x="4754880" y="2852928"/>
            <a:ext cx="1737360" cy="182880"/>
          </a:xfrm>
          <a:prstGeom prst="rect">
            <a:avLst/>
          </a:prstGeom>
          <a:noFill/>
          <a:ln/>
        </p:spPr>
        <p:txBody>
          <a:bodyPr wrap="square" lIns="0" tIns="0" rIns="0" bIns="0" rtlCol="0" anchor="t"/>
          <a:lstStyle/>
          <a:p>
            <a:pPr algn="ctr" indent="0" marL="0">
              <a:buNone/>
            </a:pPr>
            <a:r>
              <a:rPr lang="en-US" sz="800" b="1" spc="150" kern="0" dirty="0">
                <a:solidFill>
                  <a:schemeClr val="accent2"/>
                </a:solidFill>
              </a:rPr>
              <a:t>CONSULTANT</a:t>
            </a:r>
            <a:endParaRPr lang="en-US" sz="800" dirty="0"/>
          </a:p>
        </p:txBody>
      </p:sp>
      <p:sp>
        <p:nvSpPr>
          <p:cNvPr id="21" name="Bio Ruth Kamau"/>
          <p:cNvSpPr txBox="1"/>
          <p:nvPr/>
        </p:nvSpPr>
        <p:spPr>
          <a:xfrm>
            <a:off x="4828032" y="3154680"/>
            <a:ext cx="1591056" cy="1325880"/>
          </a:xfrm>
          <a:prstGeom prst="rect">
            <a:avLst/>
          </a:prstGeom>
          <a:noFill/>
          <a:ln/>
        </p:spPr>
        <p:txBody>
          <a:bodyPr wrap="square" lIns="0" tIns="0" rIns="0" bIns="0" rtlCol="0" anchor="t"/>
          <a:lstStyle/>
          <a:p>
            <a:pPr indent="0" marL="0">
              <a:buNone/>
            </a:pPr>
            <a:r>
              <a:rPr lang="en-US" sz="950" dirty="0">
                <a:solidFill>
                  <a:schemeClr val="tx2"/>
                </a:solidFill>
              </a:rPr>
              <a:t>Experience across strategic growth, partnerships, procurement and logistics. Connects clients' commercial plans with the local suppliers and resources needed to operate.</a:t>
            </a:r>
            <a:endParaRPr lang="en-US" sz="950" dirty="0"/>
          </a:p>
        </p:txBody>
      </p:sp>
      <p:sp>
        <p:nvSpPr>
          <p:cNvPr id="22" name="Team card Rotem Yaniv-Cohen"/>
          <p:cNvSpPr/>
          <p:nvPr/>
        </p:nvSpPr>
        <p:spPr>
          <a:xfrm>
            <a:off x="6766560" y="1234440"/>
            <a:ext cx="1920240" cy="3337560"/>
          </a:xfrm>
          <a:prstGeom prst="roundRect">
            <a:avLst>
              <a:gd name="adj" fmla="val 2857"/>
            </a:avLst>
          </a:prstGeom>
          <a:solidFill>
            <a:schemeClr val="bg1"/>
          </a:solidFill>
          <a:ln/>
          <a:effectLst>
            <a:outerShdw sx="100000" sy="100000" kx="0" ky="0" algn="bl" rotWithShape="0" blurRad="101600" dist="19050" dir="5400000">
              <a:srgbClr val="000000">
                <a:alpha val="8000"/>
              </a:srgbClr>
            </a:outerShdw>
          </a:effectLst>
        </p:spPr>
      </p:sp>
      <p:sp>
        <p:nvSpPr>
          <p:cNvPr id="23" name="Portrait ring Rotem Yaniv-Cohen"/>
          <p:cNvSpPr/>
          <p:nvPr/>
        </p:nvSpPr>
        <p:spPr>
          <a:xfrm>
            <a:off x="7196328" y="1417320"/>
            <a:ext cx="1060704" cy="1060704"/>
          </a:xfrm>
          <a:prstGeom prst="ellipse">
            <a:avLst/>
          </a:prstGeom>
          <a:solidFill>
            <a:srgbClr val="F5F2EC"/>
          </a:solidFill>
          <a:ln w="15875">
            <a:solidFill>
              <a:schemeClr val="accent1"/>
            </a:solidFill>
            <a:prstDash val="solid"/>
          </a:ln>
        </p:spPr>
      </p:sp>
      <p:pic>
        <p:nvPicPr>
          <p:cNvPr id="24" name="Portrait Rotem Yaniv-Cohen" descr="Rotem Yaniv-Cohen">    </p:cNvPr>
          <p:cNvPicPr>
            <a:picLocks noChangeAspect="1"/>
          </p:cNvPicPr>
          <p:nvPr/>
        </p:nvPicPr>
        <p:blipFill>
          <a:blip r:embed="rId4"/>
          <a:stretch>
            <a:fillRect/>
          </a:stretch>
        </p:blipFill>
        <p:spPr>
          <a:xfrm>
            <a:off x="7242048" y="1463040"/>
            <a:ext cx="969264" cy="969264"/>
          </a:xfrm>
          <a:prstGeom prst="rect">
            <a:avLst/>
          </a:prstGeom>
        </p:spPr>
      </p:pic>
      <p:sp>
        <p:nvSpPr>
          <p:cNvPr id="25" name="Name Rotem Yaniv-Cohen"/>
          <p:cNvSpPr txBox="1"/>
          <p:nvPr/>
        </p:nvSpPr>
        <p:spPr>
          <a:xfrm>
            <a:off x="6858000" y="2587752"/>
            <a:ext cx="1737360" cy="256032"/>
          </a:xfrm>
          <a:prstGeom prst="rect">
            <a:avLst/>
          </a:prstGeom>
          <a:noFill/>
          <a:ln/>
        </p:spPr>
        <p:txBody>
          <a:bodyPr wrap="square" lIns="0" tIns="0" rIns="0" bIns="0" rtlCol="0" anchor="t"/>
          <a:lstStyle/>
          <a:p>
            <a:pPr algn="ctr" indent="0" marL="0">
              <a:buNone/>
            </a:pPr>
            <a:r>
              <a:rPr lang="en-US" sz="1300" b="1" dirty="0">
                <a:solidFill>
                  <a:schemeClr val="tx1"/>
                </a:solidFill>
                <a:latin typeface="Lora" pitchFamily="34" charset="0"/>
                <a:ea typeface="Lora" pitchFamily="34" charset="-122"/>
                <a:cs typeface="Lora" pitchFamily="34" charset="-120"/>
              </a:rPr>
              <a:t>Rotem Yaniv-Cohen</a:t>
            </a:r>
            <a:endParaRPr lang="en-US" sz="1300" dirty="0"/>
          </a:p>
        </p:txBody>
      </p:sp>
      <p:sp>
        <p:nvSpPr>
          <p:cNvPr id="26" name="Role Rotem Yaniv-Cohen"/>
          <p:cNvSpPr txBox="1"/>
          <p:nvPr/>
        </p:nvSpPr>
        <p:spPr>
          <a:xfrm>
            <a:off x="6858000" y="2852928"/>
            <a:ext cx="1737360" cy="182880"/>
          </a:xfrm>
          <a:prstGeom prst="rect">
            <a:avLst/>
          </a:prstGeom>
          <a:noFill/>
          <a:ln/>
        </p:spPr>
        <p:txBody>
          <a:bodyPr wrap="square" lIns="0" tIns="0" rIns="0" bIns="0" rtlCol="0" anchor="t"/>
          <a:lstStyle/>
          <a:p>
            <a:pPr algn="ctr" indent="0" marL="0">
              <a:buNone/>
            </a:pPr>
            <a:r>
              <a:rPr lang="en-US" sz="800" b="1" spc="150" kern="0" dirty="0">
                <a:solidFill>
                  <a:schemeClr val="accent2"/>
                </a:solidFill>
              </a:rPr>
              <a:t>CONSULTANT</a:t>
            </a:r>
            <a:endParaRPr lang="en-US" sz="800" dirty="0"/>
          </a:p>
        </p:txBody>
      </p:sp>
      <p:sp>
        <p:nvSpPr>
          <p:cNvPr id="27" name="Bio Rotem Yaniv-Cohen"/>
          <p:cNvSpPr txBox="1"/>
          <p:nvPr/>
        </p:nvSpPr>
        <p:spPr>
          <a:xfrm>
            <a:off x="6931152" y="3154680"/>
            <a:ext cx="1591056" cy="1325880"/>
          </a:xfrm>
          <a:prstGeom prst="rect">
            <a:avLst/>
          </a:prstGeom>
          <a:noFill/>
          <a:ln/>
        </p:spPr>
        <p:txBody>
          <a:bodyPr wrap="square" lIns="0" tIns="0" rIns="0" bIns="0" rtlCol="0" anchor="t"/>
          <a:lstStyle/>
          <a:p>
            <a:pPr indent="0" marL="0">
              <a:buNone/>
            </a:pPr>
            <a:r>
              <a:rPr lang="en-US" sz="950" dirty="0">
                <a:solidFill>
                  <a:schemeClr val="tx2"/>
                </a:solidFill>
              </a:rPr>
              <a:t>Nairobi business development, market research, strategy analysis and project coordination. Educated in Kenya and fluent in English and Hebrew; brings local, cross-cultural context.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lIns="0" tIns="0" rIns="0" bIns="0"/>
          <a:lstStyle>
            <a:lvl1pPr>
              <a:defRPr sz="8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Closing photo" descr="Seedling growing through cracked ground">    </p:cNvPr>
          <p:cNvPicPr>
            <a:picLocks noChangeAspect="1"/>
          </p:cNvPicPr>
          <p:nvPr/>
        </p:nvPicPr>
        <p:blipFill>
          <a:blip r:embed="rId1"/>
          <a:stretch>
            <a:fillRect/>
          </a:stretch>
        </p:blipFill>
        <p:spPr>
          <a:xfrm>
            <a:off x="5486400" y="0"/>
            <a:ext cx="3657600" cy="5143500"/>
          </a:xfrm>
          <a:prstGeom prst="rect">
            <a:avLst/>
          </a:prstGeom>
        </p:spPr>
      </p:pic>
      <p:pic>
        <p:nvPicPr>
          <p:cNvPr id="3" name="Logo" descr="TNL Africa logo">    </p:cNvPr>
          <p:cNvPicPr>
            <a:picLocks noChangeAspect="1"/>
          </p:cNvPicPr>
          <p:nvPr/>
        </p:nvPicPr>
        <p:blipFill>
          <a:blip r:embed="rId2"/>
          <a:stretch>
            <a:fillRect/>
          </a:stretch>
        </p:blipFill>
        <p:spPr>
          <a:xfrm>
            <a:off x="384048" y="320040"/>
            <a:ext cx="1188720" cy="621792"/>
          </a:xfrm>
          <a:prstGeom prst="rect">
            <a:avLst/>
          </a:prstGeom>
        </p:spPr>
      </p:pic>
      <p:sp>
        <p:nvSpPr>
          <p:cNvPr id="4" name="Eyebrow"/>
          <p:cNvSpPr txBox="1"/>
          <p:nvPr/>
        </p:nvSpPr>
        <p:spPr>
          <a:xfrm>
            <a:off x="457200" y="1143000"/>
            <a:ext cx="4572000" cy="219456"/>
          </a:xfrm>
          <a:prstGeom prst="rect">
            <a:avLst/>
          </a:prstGeom>
          <a:noFill/>
          <a:ln/>
        </p:spPr>
        <p:txBody>
          <a:bodyPr wrap="square" lIns="0" tIns="0" rIns="0" bIns="0" rtlCol="0" anchor="t"/>
          <a:lstStyle/>
          <a:p>
            <a:pPr indent="0" marL="0">
              <a:buNone/>
            </a:pPr>
            <a:r>
              <a:rPr lang="en-US" sz="850" b="1" spc="200" kern="0" dirty="0">
                <a:solidFill>
                  <a:schemeClr val="accent1"/>
                </a:solidFill>
              </a:rPr>
              <a:t>WORKING WITH TNL AFRICA</a:t>
            </a:r>
            <a:endParaRPr lang="en-US" sz="850" dirty="0"/>
          </a:p>
        </p:txBody>
      </p:sp>
      <p:sp>
        <p:nvSpPr>
          <p:cNvPr id="5" name="Title"/>
          <p:cNvSpPr txBox="1"/>
          <p:nvPr/>
        </p:nvSpPr>
        <p:spPr>
          <a:xfrm>
            <a:off x="457200" y="1371600"/>
            <a:ext cx="4754880" cy="548640"/>
          </a:xfrm>
          <a:prstGeom prst="rect">
            <a:avLst/>
          </a:prstGeom>
          <a:noFill/>
          <a:ln/>
        </p:spPr>
        <p:txBody>
          <a:bodyPr wrap="square" lIns="0" tIns="0" rIns="0" bIns="0" rtlCol="0" anchor="t"/>
          <a:lstStyle/>
          <a:p>
            <a:pPr indent="0" marL="0">
              <a:buNone/>
            </a:pPr>
            <a:r>
              <a:rPr lang="en-US" sz="3000" dirty="0">
                <a:solidFill>
                  <a:schemeClr val="bg1"/>
                </a:solidFill>
                <a:latin typeface="Lora" pitchFamily="34" charset="0"/>
                <a:ea typeface="Lora" pitchFamily="34" charset="-122"/>
                <a:cs typeface="Lora" pitchFamily="34" charset="-120"/>
              </a:rPr>
              <a:t>Your next step</a:t>
            </a:r>
            <a:endParaRPr lang="en-US" sz="3000" dirty="0"/>
          </a:p>
        </p:txBody>
      </p:sp>
      <p:sp>
        <p:nvSpPr>
          <p:cNvPr id="6" name="Next step badge 1"/>
          <p:cNvSpPr/>
          <p:nvPr/>
        </p:nvSpPr>
        <p:spPr>
          <a:xfrm>
            <a:off x="457200" y="2148840"/>
            <a:ext cx="384048" cy="384048"/>
          </a:xfrm>
          <a:prstGeom prst="ellipse">
            <a:avLst/>
          </a:prstGeom>
          <a:solidFill>
            <a:schemeClr val="accent1"/>
          </a:solidFill>
          <a:ln/>
        </p:spPr>
        <p:txBody>
          <a:bodyPr wrap="square" lIns="0" tIns="0" rIns="0" bIns="0" rtlCol="0" anchor="ctr"/>
          <a:lstStyle/>
          <a:p>
            <a:pPr algn="ctr" indent="0" marL="0">
              <a:buNone/>
            </a:pPr>
            <a:r>
              <a:rPr lang="en-US" sz="1300" b="1" dirty="0">
                <a:solidFill>
                  <a:srgbClr val="1E2440"/>
                </a:solidFill>
                <a:latin typeface="Lora" pitchFamily="34" charset="0"/>
                <a:ea typeface="Lora" pitchFamily="34" charset="-122"/>
                <a:cs typeface="Lora" pitchFamily="34" charset="-120"/>
              </a:rPr>
              <a:t>1</a:t>
            </a:r>
            <a:endParaRPr lang="en-US" sz="1300" dirty="0"/>
          </a:p>
        </p:txBody>
      </p:sp>
      <p:sp>
        <p:nvSpPr>
          <p:cNvPr id="7" name="Next step title 1"/>
          <p:cNvSpPr txBox="1"/>
          <p:nvPr/>
        </p:nvSpPr>
        <p:spPr>
          <a:xfrm>
            <a:off x="1005840" y="2130552"/>
            <a:ext cx="4206240" cy="237744"/>
          </a:xfrm>
          <a:prstGeom prst="rect">
            <a:avLst/>
          </a:prstGeom>
          <a:noFill/>
          <a:ln/>
        </p:spPr>
        <p:txBody>
          <a:bodyPr wrap="square" lIns="0" tIns="0" rIns="0" bIns="0" rtlCol="0" anchor="t"/>
          <a:lstStyle/>
          <a:p>
            <a:pPr indent="0" marL="0">
              <a:buNone/>
            </a:pPr>
            <a:r>
              <a:rPr lang="en-US" sz="1300" b="1" dirty="0">
                <a:solidFill>
                  <a:schemeClr val="bg1"/>
                </a:solidFill>
                <a:latin typeface="Lora" pitchFamily="34" charset="0"/>
                <a:ea typeface="Lora" pitchFamily="34" charset="-122"/>
                <a:cs typeface="Lora" pitchFamily="34" charset="-120"/>
              </a:rPr>
              <a:t>Introductory discussion</a:t>
            </a:r>
            <a:endParaRPr lang="en-US" sz="1300" dirty="0"/>
          </a:p>
        </p:txBody>
      </p:sp>
      <p:sp>
        <p:nvSpPr>
          <p:cNvPr id="8" name="Next step desc 1"/>
          <p:cNvSpPr txBox="1"/>
          <p:nvPr/>
        </p:nvSpPr>
        <p:spPr>
          <a:xfrm>
            <a:off x="1005840" y="2377440"/>
            <a:ext cx="4206240" cy="219456"/>
          </a:xfrm>
          <a:prstGeom prst="rect">
            <a:avLst/>
          </a:prstGeom>
          <a:noFill/>
          <a:ln/>
        </p:spPr>
        <p:txBody>
          <a:bodyPr wrap="square" lIns="0" tIns="0" rIns="0" bIns="0" rtlCol="0" anchor="t"/>
          <a:lstStyle/>
          <a:p>
            <a:pPr indent="0" marL="0">
              <a:buNone/>
            </a:pPr>
            <a:r>
              <a:rPr lang="en-US" sz="1000" dirty="0">
                <a:solidFill>
                  <a:schemeClr val="accent4"/>
                </a:solidFill>
              </a:rPr>
              <a:t>Arrange a call with your TNL consultant.</a:t>
            </a:r>
            <a:endParaRPr lang="en-US" sz="1000" dirty="0"/>
          </a:p>
        </p:txBody>
      </p:sp>
      <p:sp>
        <p:nvSpPr>
          <p:cNvPr id="9" name="Next step badge 2"/>
          <p:cNvSpPr/>
          <p:nvPr/>
        </p:nvSpPr>
        <p:spPr>
          <a:xfrm>
            <a:off x="457200" y="2770632"/>
            <a:ext cx="384048" cy="384048"/>
          </a:xfrm>
          <a:prstGeom prst="ellipse">
            <a:avLst/>
          </a:prstGeom>
          <a:solidFill>
            <a:schemeClr val="accent1"/>
          </a:solidFill>
          <a:ln/>
        </p:spPr>
        <p:txBody>
          <a:bodyPr wrap="square" lIns="0" tIns="0" rIns="0" bIns="0" rtlCol="0" anchor="ctr"/>
          <a:lstStyle/>
          <a:p>
            <a:pPr algn="ctr" indent="0" marL="0">
              <a:buNone/>
            </a:pPr>
            <a:r>
              <a:rPr lang="en-US" sz="1300" b="1" dirty="0">
                <a:solidFill>
                  <a:srgbClr val="1E2440"/>
                </a:solidFill>
                <a:latin typeface="Lora" pitchFamily="34" charset="0"/>
                <a:ea typeface="Lora" pitchFamily="34" charset="-122"/>
                <a:cs typeface="Lora" pitchFamily="34" charset="-120"/>
              </a:rPr>
              <a:t>2</a:t>
            </a:r>
            <a:endParaRPr lang="en-US" sz="1300" dirty="0"/>
          </a:p>
        </p:txBody>
      </p:sp>
      <p:sp>
        <p:nvSpPr>
          <p:cNvPr id="10" name="Next step title 2"/>
          <p:cNvSpPr txBox="1"/>
          <p:nvPr/>
        </p:nvSpPr>
        <p:spPr>
          <a:xfrm>
            <a:off x="1005840" y="2752344"/>
            <a:ext cx="4206240" cy="237744"/>
          </a:xfrm>
          <a:prstGeom prst="rect">
            <a:avLst/>
          </a:prstGeom>
          <a:noFill/>
          <a:ln/>
        </p:spPr>
        <p:txBody>
          <a:bodyPr wrap="square" lIns="0" tIns="0" rIns="0" bIns="0" rtlCol="0" anchor="t"/>
          <a:lstStyle/>
          <a:p>
            <a:pPr indent="0" marL="0">
              <a:buNone/>
            </a:pPr>
            <a:r>
              <a:rPr lang="en-US" sz="1300" b="1" dirty="0">
                <a:solidFill>
                  <a:schemeClr val="bg1"/>
                </a:solidFill>
                <a:latin typeface="Lora" pitchFamily="34" charset="0"/>
                <a:ea typeface="Lora" pitchFamily="34" charset="-122"/>
                <a:cs typeface="Lora" pitchFamily="34" charset="-120"/>
              </a:rPr>
              <a:t>Share your goals</a:t>
            </a:r>
            <a:endParaRPr lang="en-US" sz="1300" dirty="0"/>
          </a:p>
        </p:txBody>
      </p:sp>
      <p:sp>
        <p:nvSpPr>
          <p:cNvPr id="11" name="Next step desc 2"/>
          <p:cNvSpPr txBox="1"/>
          <p:nvPr/>
        </p:nvSpPr>
        <p:spPr>
          <a:xfrm>
            <a:off x="1005840" y="2999232"/>
            <a:ext cx="4206240" cy="219456"/>
          </a:xfrm>
          <a:prstGeom prst="rect">
            <a:avLst/>
          </a:prstGeom>
          <a:noFill/>
          <a:ln/>
        </p:spPr>
        <p:txBody>
          <a:bodyPr wrap="square" lIns="0" tIns="0" rIns="0" bIns="0" rtlCol="0" anchor="t"/>
          <a:lstStyle/>
          <a:p>
            <a:pPr indent="0" marL="0">
              <a:buNone/>
            </a:pPr>
            <a:r>
              <a:rPr lang="en-US" sz="1000" dirty="0">
                <a:solidFill>
                  <a:schemeClr val="accent4"/>
                </a:solidFill>
              </a:rPr>
              <a:t>Your target market, investment or projects, priorities and timing.</a:t>
            </a:r>
            <a:endParaRPr lang="en-US" sz="1000" dirty="0"/>
          </a:p>
        </p:txBody>
      </p:sp>
      <p:sp>
        <p:nvSpPr>
          <p:cNvPr id="12" name="Next step badge 3"/>
          <p:cNvSpPr/>
          <p:nvPr/>
        </p:nvSpPr>
        <p:spPr>
          <a:xfrm>
            <a:off x="457200" y="3392424"/>
            <a:ext cx="384048" cy="384048"/>
          </a:xfrm>
          <a:prstGeom prst="ellipse">
            <a:avLst/>
          </a:prstGeom>
          <a:solidFill>
            <a:schemeClr val="accent1"/>
          </a:solidFill>
          <a:ln/>
        </p:spPr>
        <p:txBody>
          <a:bodyPr wrap="square" lIns="0" tIns="0" rIns="0" bIns="0" rtlCol="0" anchor="ctr"/>
          <a:lstStyle/>
          <a:p>
            <a:pPr algn="ctr" indent="0" marL="0">
              <a:buNone/>
            </a:pPr>
            <a:r>
              <a:rPr lang="en-US" sz="1300" b="1" dirty="0">
                <a:solidFill>
                  <a:srgbClr val="1E2440"/>
                </a:solidFill>
                <a:latin typeface="Lora" pitchFamily="34" charset="0"/>
                <a:ea typeface="Lora" pitchFamily="34" charset="-122"/>
                <a:cs typeface="Lora" pitchFamily="34" charset="-120"/>
              </a:rPr>
              <a:t>3</a:t>
            </a:r>
            <a:endParaRPr lang="en-US" sz="1300" dirty="0"/>
          </a:p>
        </p:txBody>
      </p:sp>
      <p:sp>
        <p:nvSpPr>
          <p:cNvPr id="13" name="Next step title 3"/>
          <p:cNvSpPr txBox="1"/>
          <p:nvPr/>
        </p:nvSpPr>
        <p:spPr>
          <a:xfrm>
            <a:off x="1005840" y="3374136"/>
            <a:ext cx="4206240" cy="237744"/>
          </a:xfrm>
          <a:prstGeom prst="rect">
            <a:avLst/>
          </a:prstGeom>
          <a:noFill/>
          <a:ln/>
        </p:spPr>
        <p:txBody>
          <a:bodyPr wrap="square" lIns="0" tIns="0" rIns="0" bIns="0" rtlCol="0" anchor="t"/>
          <a:lstStyle/>
          <a:p>
            <a:pPr indent="0" marL="0">
              <a:buNone/>
            </a:pPr>
            <a:r>
              <a:rPr lang="en-US" sz="1300" b="1" dirty="0">
                <a:solidFill>
                  <a:schemeClr val="bg1"/>
                </a:solidFill>
                <a:latin typeface="Lora" pitchFamily="34" charset="0"/>
                <a:ea typeface="Lora" pitchFamily="34" charset="-122"/>
                <a:cs typeface="Lora" pitchFamily="34" charset="-120"/>
              </a:rPr>
              <a:t>Receive a tailored proposal</a:t>
            </a:r>
            <a:endParaRPr lang="en-US" sz="1300" dirty="0"/>
          </a:p>
        </p:txBody>
      </p:sp>
      <p:sp>
        <p:nvSpPr>
          <p:cNvPr id="14" name="Next step desc 3"/>
          <p:cNvSpPr txBox="1"/>
          <p:nvPr/>
        </p:nvSpPr>
        <p:spPr>
          <a:xfrm>
            <a:off x="1005840" y="3621024"/>
            <a:ext cx="4206240" cy="219456"/>
          </a:xfrm>
          <a:prstGeom prst="rect">
            <a:avLst/>
          </a:prstGeom>
          <a:noFill/>
          <a:ln/>
        </p:spPr>
        <p:txBody>
          <a:bodyPr wrap="square" lIns="0" tIns="0" rIns="0" bIns="0" rtlCol="0" anchor="t"/>
          <a:lstStyle/>
          <a:p>
            <a:pPr indent="0" marL="0">
              <a:buNone/>
            </a:pPr>
            <a:r>
              <a:rPr lang="en-US" sz="1000" dirty="0">
                <a:solidFill>
                  <a:schemeClr val="accent4"/>
                </a:solidFill>
              </a:rPr>
              <a:t>Scope of work, delivery team and fee structure.</a:t>
            </a:r>
            <a:endParaRPr lang="en-US" sz="1000" dirty="0"/>
          </a:p>
        </p:txBody>
      </p:sp>
      <p:pic>
        <p:nvPicPr>
          <p:cNvPr id="15" name="Contact icon tnl@tnl-af.com" descr="preencoded.png">    </p:cNvPr>
          <p:cNvPicPr>
            <a:picLocks noChangeAspect="1"/>
          </p:cNvPicPr>
          <p:nvPr/>
        </p:nvPicPr>
        <p:blipFill>
          <a:blip r:embed="rId3"/>
          <a:stretch>
            <a:fillRect/>
          </a:stretch>
        </p:blipFill>
        <p:spPr>
          <a:xfrm>
            <a:off x="457200" y="4087368"/>
            <a:ext cx="201168" cy="201168"/>
          </a:xfrm>
          <a:prstGeom prst="rect">
            <a:avLst/>
          </a:prstGeom>
        </p:spPr>
      </p:pic>
      <p:sp>
        <p:nvSpPr>
          <p:cNvPr id="16" name="Contact tnl@tnl-af.com"/>
          <p:cNvSpPr txBox="1"/>
          <p:nvPr/>
        </p:nvSpPr>
        <p:spPr>
          <a:xfrm>
            <a:off x="731520" y="4059936"/>
            <a:ext cx="1325880" cy="256032"/>
          </a:xfrm>
          <a:prstGeom prst="rect">
            <a:avLst/>
          </a:prstGeom>
          <a:noFill/>
          <a:ln/>
        </p:spPr>
        <p:txBody>
          <a:bodyPr wrap="square" lIns="0" tIns="0" rIns="0" bIns="0" rtlCol="0" anchor="ctr"/>
          <a:lstStyle/>
          <a:p>
            <a:pPr indent="0" marL="0">
              <a:buNone/>
            </a:pPr>
            <a:r>
              <a:rPr lang="en-US" sz="1000" dirty="0">
                <a:solidFill>
                  <a:schemeClr val="bg1"/>
                </a:solidFill>
              </a:rPr>
              <a:t>tnl@tnl-af.com</a:t>
            </a:r>
            <a:endParaRPr lang="en-US" sz="1000" dirty="0"/>
          </a:p>
        </p:txBody>
      </p:sp>
      <p:pic>
        <p:nvPicPr>
          <p:cNvPr id="17" name="Contact icon +254 719 500 532" descr="preencoded.png">    </p:cNvPr>
          <p:cNvPicPr>
            <a:picLocks noChangeAspect="1"/>
          </p:cNvPicPr>
          <p:nvPr/>
        </p:nvPicPr>
        <p:blipFill>
          <a:blip r:embed="rId4"/>
          <a:stretch>
            <a:fillRect/>
          </a:stretch>
        </p:blipFill>
        <p:spPr>
          <a:xfrm>
            <a:off x="2148840" y="4087368"/>
            <a:ext cx="201168" cy="201168"/>
          </a:xfrm>
          <a:prstGeom prst="rect">
            <a:avLst/>
          </a:prstGeom>
        </p:spPr>
      </p:pic>
      <p:sp>
        <p:nvSpPr>
          <p:cNvPr id="18" name="Contact +254 719 500 532"/>
          <p:cNvSpPr txBox="1"/>
          <p:nvPr/>
        </p:nvSpPr>
        <p:spPr>
          <a:xfrm>
            <a:off x="2423160" y="4059936"/>
            <a:ext cx="1325880" cy="256032"/>
          </a:xfrm>
          <a:prstGeom prst="rect">
            <a:avLst/>
          </a:prstGeom>
          <a:noFill/>
          <a:ln/>
        </p:spPr>
        <p:txBody>
          <a:bodyPr wrap="square" lIns="0" tIns="0" rIns="0" bIns="0" rtlCol="0" anchor="ctr"/>
          <a:lstStyle/>
          <a:p>
            <a:pPr indent="0" marL="0">
              <a:buNone/>
            </a:pPr>
            <a:r>
              <a:rPr lang="en-US" sz="1000" dirty="0">
                <a:solidFill>
                  <a:schemeClr val="bg1"/>
                </a:solidFill>
              </a:rPr>
              <a:t>+254 719 500 532</a:t>
            </a:r>
            <a:endParaRPr lang="en-US" sz="1000" dirty="0"/>
          </a:p>
        </p:txBody>
      </p:sp>
      <p:pic>
        <p:nvPicPr>
          <p:cNvPr id="19" name="Contact icon tnl-af.com" descr="preencoded.png">    </p:cNvPr>
          <p:cNvPicPr>
            <a:picLocks noChangeAspect="1"/>
          </p:cNvPicPr>
          <p:nvPr/>
        </p:nvPicPr>
        <p:blipFill>
          <a:blip r:embed="rId5"/>
          <a:stretch>
            <a:fillRect/>
          </a:stretch>
        </p:blipFill>
        <p:spPr>
          <a:xfrm>
            <a:off x="3840480" y="4087368"/>
            <a:ext cx="201168" cy="201168"/>
          </a:xfrm>
          <a:prstGeom prst="rect">
            <a:avLst/>
          </a:prstGeom>
        </p:spPr>
      </p:pic>
      <p:sp>
        <p:nvSpPr>
          <p:cNvPr id="20" name="Contact tnl-af.com"/>
          <p:cNvSpPr txBox="1"/>
          <p:nvPr/>
        </p:nvSpPr>
        <p:spPr>
          <a:xfrm>
            <a:off x="4114800" y="4059936"/>
            <a:ext cx="914400" cy="256032"/>
          </a:xfrm>
          <a:prstGeom prst="rect">
            <a:avLst/>
          </a:prstGeom>
          <a:noFill/>
          <a:ln/>
        </p:spPr>
        <p:txBody>
          <a:bodyPr wrap="square" lIns="0" tIns="0" rIns="0" bIns="0" rtlCol="0" anchor="ctr"/>
          <a:lstStyle/>
          <a:p>
            <a:pPr indent="0" marL="0">
              <a:buNone/>
            </a:pPr>
            <a:r>
              <a:rPr lang="en-US" sz="1000" dirty="0">
                <a:solidFill>
                  <a:schemeClr val="bg1"/>
                </a:solidFill>
              </a:rPr>
              <a:t>tnl-af.com</a:t>
            </a:r>
            <a:endParaRPr lang="en-US" sz="1000" dirty="0"/>
          </a:p>
        </p:txBody>
      </p:sp>
      <p:sp>
        <p:nvSpPr>
          <p:cNvPr id="21" name="Tagline"/>
          <p:cNvSpPr txBox="1"/>
          <p:nvPr/>
        </p:nvSpPr>
        <p:spPr>
          <a:xfrm>
            <a:off x="457200" y="4572000"/>
            <a:ext cx="2743200" cy="201168"/>
          </a:xfrm>
          <a:prstGeom prst="rect">
            <a:avLst/>
          </a:prstGeom>
          <a:noFill/>
          <a:ln/>
        </p:spPr>
        <p:txBody>
          <a:bodyPr wrap="square" lIns="0" tIns="0" rIns="0" bIns="0" rtlCol="0" anchor="t"/>
          <a:lstStyle/>
          <a:p>
            <a:pPr indent="0" marL="0">
              <a:buNone/>
            </a:pPr>
            <a:r>
              <a:rPr lang="en-US" sz="800" spc="200" kern="0" dirty="0">
                <a:solidFill>
                  <a:schemeClr val="accent1"/>
                </a:solidFill>
              </a:rPr>
              <a:t>INNOVATE  ·  EXCEL  ·  DELIVER</a:t>
            </a:r>
            <a:endParaRPr lang="en-US" sz="800" dirty="0"/>
          </a:p>
        </p:txBody>
      </p:sp>
    </p:spTree>
  </p:cSld>
  <p:clrMapOvr>
    <a:masterClrMapping/>
  </p:clrMapOvr>
</p:sld>
</file>

<file path=ppt/theme/theme1.xml><?xml version="1.0" encoding="utf-8"?>
<a:theme xmlns:a="http://schemas.openxmlformats.org/drawingml/2006/main" name="TNL Africa">
  <a:themeElements>
    <a:clrScheme name="TNL Africa">
      <a:dk1>
        <a:srgbClr val="1E2440"/>
      </a:dk1>
      <a:lt1>
        <a:srgbClr val="FFFFFF"/>
      </a:lt1>
      <a:dk2>
        <a:srgbClr val="555B73"/>
      </a:dk2>
      <a:lt2>
        <a:srgbClr val="F5F2EC"/>
      </a:lt2>
      <a:accent1>
        <a:srgbClr val="C49A45"/>
      </a:accent1>
      <a:accent2>
        <a:srgbClr val="7D5E1E"/>
      </a:accent2>
      <a:accent3>
        <a:srgbClr val="CFC7B8"/>
      </a:accent3>
      <a:accent4>
        <a:srgbClr val="B4B9CC"/>
      </a:accent4>
      <a:accent5>
        <a:srgbClr val="E9E3D8"/>
      </a:accent5>
      <a:accent6>
        <a:srgbClr val="FBFAF7"/>
      </a:accent6>
      <a:hlink>
        <a:srgbClr val="7D5E1E"/>
      </a:hlink>
      <a:folHlink>
        <a:srgbClr val="555B73"/>
      </a:folHlink>
    </a:clrScheme>
    <a:fontScheme name="TNL Africa">
      <a:majorFont>
        <a:latin typeface="Lor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TNL Africa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TNL Africa — Services Overview</dc:title>
  <dc:subject>PptxGenJS Presentation</dc:subject>
  <dc:creator>TNL Africa</dc:creator>
  <cp:lastModifiedBy>TNL Africa</cp:lastModifiedBy>
  <cp:revision>1</cp:revision>
  <dcterms:created xsi:type="dcterms:W3CDTF">2026-11-01T09:14:54Z</dcterms:created>
  <dcterms:modified xsi:type="dcterms:W3CDTF">2026-11-01T09:14:54Z</dcterms:modified>
</cp:coreProperties>
</file>